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4" r:id="rId2"/>
  </p:sldMasterIdLst>
  <p:notesMasterIdLst>
    <p:notesMasterId r:id="rId26"/>
  </p:notesMasterIdLst>
  <p:handoutMasterIdLst>
    <p:handoutMasterId r:id="rId27"/>
  </p:handoutMasterIdLst>
  <p:sldIdLst>
    <p:sldId id="258" r:id="rId3"/>
    <p:sldId id="297" r:id="rId4"/>
    <p:sldId id="259" r:id="rId5"/>
    <p:sldId id="300" r:id="rId6"/>
    <p:sldId id="261" r:id="rId7"/>
    <p:sldId id="263" r:id="rId8"/>
    <p:sldId id="262" r:id="rId9"/>
    <p:sldId id="264" r:id="rId10"/>
    <p:sldId id="265" r:id="rId11"/>
    <p:sldId id="275" r:id="rId12"/>
    <p:sldId id="295" r:id="rId13"/>
    <p:sldId id="267" r:id="rId14"/>
    <p:sldId id="285" r:id="rId15"/>
    <p:sldId id="287" r:id="rId16"/>
    <p:sldId id="286" r:id="rId17"/>
    <p:sldId id="280" r:id="rId18"/>
    <p:sldId id="288" r:id="rId19"/>
    <p:sldId id="282" r:id="rId20"/>
    <p:sldId id="283" r:id="rId21"/>
    <p:sldId id="289" r:id="rId22"/>
    <p:sldId id="292" r:id="rId23"/>
    <p:sldId id="298" r:id="rId24"/>
    <p:sldId id="291" r:id="rId2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1098" y="-84"/>
      </p:cViewPr>
      <p:guideLst>
        <p:guide orient="horz"/>
        <p:guide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2"/>
    </p:cViewPr>
  </p:sorterViewPr>
  <p:notesViewPr>
    <p:cSldViewPr snapToGrid="0">
      <p:cViewPr varScale="1">
        <p:scale>
          <a:sx n="122" d="100"/>
          <a:sy n="122" d="100"/>
        </p:scale>
        <p:origin x="-495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aida\projekt\STUP\2016_3\Diagram%20och%20tabeller\stup_diagram_2.xlsm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aida\MS\L&#229;neplanering\L&#229;neplaner\L&#229;neplanering%20okt%202016%20Ver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988407699037624E-2"/>
          <c:y val="0.10232648002333042"/>
          <c:w val="0.86258027121609793"/>
          <c:h val="0.8238772236803733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Andelar!$B$1</c:f>
              <c:strCache>
                <c:ptCount val="1"/>
                <c:pt idx="0">
                  <c:v>Realskuld</c:v>
                </c:pt>
              </c:strCache>
            </c:strRef>
          </c:tx>
          <c:spPr>
            <a:ln w="28575">
              <a:solidFill>
                <a:srgbClr val="0062A6"/>
              </a:solidFill>
            </a:ln>
          </c:spPr>
          <c:marker>
            <c:symbol val="none"/>
          </c:marker>
          <c:xVal>
            <c:numRef>
              <c:f>Andelar!$A$2:$A$250</c:f>
              <c:numCache>
                <c:formatCode>yyyy\-mm\-dd</c:formatCode>
                <c:ptCount val="249"/>
                <c:pt idx="0">
                  <c:v>40207</c:v>
                </c:pt>
                <c:pt idx="1">
                  <c:v>40235</c:v>
                </c:pt>
                <c:pt idx="2">
                  <c:v>40268</c:v>
                </c:pt>
                <c:pt idx="3">
                  <c:v>40298</c:v>
                </c:pt>
                <c:pt idx="4">
                  <c:v>40329</c:v>
                </c:pt>
                <c:pt idx="5">
                  <c:v>40359</c:v>
                </c:pt>
                <c:pt idx="6">
                  <c:v>40389</c:v>
                </c:pt>
                <c:pt idx="7">
                  <c:v>40421</c:v>
                </c:pt>
                <c:pt idx="8">
                  <c:v>40451</c:v>
                </c:pt>
                <c:pt idx="9">
                  <c:v>40480</c:v>
                </c:pt>
                <c:pt idx="10">
                  <c:v>40512</c:v>
                </c:pt>
                <c:pt idx="11">
                  <c:v>40542</c:v>
                </c:pt>
                <c:pt idx="12">
                  <c:v>40574</c:v>
                </c:pt>
                <c:pt idx="13">
                  <c:v>40602</c:v>
                </c:pt>
                <c:pt idx="14">
                  <c:v>40633</c:v>
                </c:pt>
                <c:pt idx="15">
                  <c:v>40662</c:v>
                </c:pt>
                <c:pt idx="16">
                  <c:v>40694</c:v>
                </c:pt>
                <c:pt idx="17">
                  <c:v>40724</c:v>
                </c:pt>
                <c:pt idx="18">
                  <c:v>40753</c:v>
                </c:pt>
                <c:pt idx="19">
                  <c:v>40786</c:v>
                </c:pt>
                <c:pt idx="20">
                  <c:v>40816</c:v>
                </c:pt>
                <c:pt idx="21">
                  <c:v>40847</c:v>
                </c:pt>
                <c:pt idx="22">
                  <c:v>40877</c:v>
                </c:pt>
                <c:pt idx="23">
                  <c:v>40907</c:v>
                </c:pt>
                <c:pt idx="24">
                  <c:v>40939</c:v>
                </c:pt>
                <c:pt idx="25">
                  <c:v>40968</c:v>
                </c:pt>
                <c:pt idx="26">
                  <c:v>40998</c:v>
                </c:pt>
                <c:pt idx="27">
                  <c:v>41029</c:v>
                </c:pt>
                <c:pt idx="28">
                  <c:v>41060</c:v>
                </c:pt>
                <c:pt idx="29">
                  <c:v>41089</c:v>
                </c:pt>
                <c:pt idx="30">
                  <c:v>41121</c:v>
                </c:pt>
                <c:pt idx="31">
                  <c:v>41152</c:v>
                </c:pt>
                <c:pt idx="32">
                  <c:v>41180</c:v>
                </c:pt>
                <c:pt idx="33">
                  <c:v>41213</c:v>
                </c:pt>
                <c:pt idx="34">
                  <c:v>41243</c:v>
                </c:pt>
                <c:pt idx="35">
                  <c:v>41271</c:v>
                </c:pt>
                <c:pt idx="36">
                  <c:v>41305</c:v>
                </c:pt>
                <c:pt idx="37">
                  <c:v>41333</c:v>
                </c:pt>
                <c:pt idx="38">
                  <c:v>41361</c:v>
                </c:pt>
                <c:pt idx="39">
                  <c:v>41394</c:v>
                </c:pt>
                <c:pt idx="40">
                  <c:v>41425</c:v>
                </c:pt>
                <c:pt idx="41">
                  <c:v>41453</c:v>
                </c:pt>
                <c:pt idx="42">
                  <c:v>41486</c:v>
                </c:pt>
                <c:pt idx="43">
                  <c:v>41516</c:v>
                </c:pt>
                <c:pt idx="44">
                  <c:v>41547</c:v>
                </c:pt>
                <c:pt idx="45">
                  <c:v>41578</c:v>
                </c:pt>
                <c:pt idx="46">
                  <c:v>41607</c:v>
                </c:pt>
                <c:pt idx="47">
                  <c:v>41638</c:v>
                </c:pt>
                <c:pt idx="48">
                  <c:v>41670</c:v>
                </c:pt>
                <c:pt idx="49">
                  <c:v>41698</c:v>
                </c:pt>
                <c:pt idx="50">
                  <c:v>41729</c:v>
                </c:pt>
                <c:pt idx="51">
                  <c:v>41759</c:v>
                </c:pt>
                <c:pt idx="52">
                  <c:v>41789</c:v>
                </c:pt>
                <c:pt idx="53">
                  <c:v>41820</c:v>
                </c:pt>
                <c:pt idx="54">
                  <c:v>41851</c:v>
                </c:pt>
                <c:pt idx="55">
                  <c:v>41880</c:v>
                </c:pt>
                <c:pt idx="56">
                  <c:v>41912</c:v>
                </c:pt>
                <c:pt idx="57">
                  <c:v>41943</c:v>
                </c:pt>
                <c:pt idx="58">
                  <c:v>41971</c:v>
                </c:pt>
                <c:pt idx="59">
                  <c:v>42003</c:v>
                </c:pt>
                <c:pt idx="60">
                  <c:v>42034</c:v>
                </c:pt>
                <c:pt idx="61">
                  <c:v>42062</c:v>
                </c:pt>
                <c:pt idx="62">
                  <c:v>42094</c:v>
                </c:pt>
                <c:pt idx="63">
                  <c:v>42124</c:v>
                </c:pt>
                <c:pt idx="64">
                  <c:v>42153</c:v>
                </c:pt>
                <c:pt idx="65">
                  <c:v>42185</c:v>
                </c:pt>
                <c:pt idx="66">
                  <c:v>42216</c:v>
                </c:pt>
                <c:pt idx="67">
                  <c:v>42247</c:v>
                </c:pt>
                <c:pt idx="68">
                  <c:v>42277</c:v>
                </c:pt>
                <c:pt idx="69">
                  <c:v>42307</c:v>
                </c:pt>
                <c:pt idx="70">
                  <c:v>42338</c:v>
                </c:pt>
                <c:pt idx="71">
                  <c:v>42368</c:v>
                </c:pt>
                <c:pt idx="72">
                  <c:v>42398</c:v>
                </c:pt>
                <c:pt idx="73">
                  <c:v>42429</c:v>
                </c:pt>
                <c:pt idx="74">
                  <c:v>42460</c:v>
                </c:pt>
                <c:pt idx="75">
                  <c:v>42489</c:v>
                </c:pt>
                <c:pt idx="76">
                  <c:v>42521</c:v>
                </c:pt>
                <c:pt idx="77">
                  <c:v>42551</c:v>
                </c:pt>
                <c:pt idx="78">
                  <c:v>42580</c:v>
                </c:pt>
                <c:pt idx="79">
                  <c:v>42613</c:v>
                </c:pt>
                <c:pt idx="80">
                  <c:v>42643</c:v>
                </c:pt>
              </c:numCache>
            </c:numRef>
          </c:xVal>
          <c:yVal>
            <c:numRef>
              <c:f>Andelar!$B$2:$B$250</c:f>
              <c:numCache>
                <c:formatCode>0.0</c:formatCode>
                <c:ptCount val="249"/>
                <c:pt idx="0">
                  <c:v>18.548624304537405</c:v>
                </c:pt>
                <c:pt idx="1">
                  <c:v>19.269960459701377</c:v>
                </c:pt>
                <c:pt idx="2">
                  <c:v>19.86981260145366</c:v>
                </c:pt>
                <c:pt idx="3">
                  <c:v>20.276597997760689</c:v>
                </c:pt>
                <c:pt idx="4">
                  <c:v>20.784371205473878</c:v>
                </c:pt>
                <c:pt idx="5">
                  <c:v>20.928106536314008</c:v>
                </c:pt>
                <c:pt idx="6">
                  <c:v>21.036854488236095</c:v>
                </c:pt>
                <c:pt idx="7">
                  <c:v>21.022578860310386</c:v>
                </c:pt>
                <c:pt idx="8">
                  <c:v>21.438093252609374</c:v>
                </c:pt>
                <c:pt idx="9">
                  <c:v>20.789184669066444</c:v>
                </c:pt>
                <c:pt idx="10">
                  <c:v>21.086186415083144</c:v>
                </c:pt>
                <c:pt idx="11">
                  <c:v>20.152248898472479</c:v>
                </c:pt>
                <c:pt idx="12">
                  <c:v>19.9125300992734</c:v>
                </c:pt>
                <c:pt idx="13">
                  <c:v>21.396661876421536</c:v>
                </c:pt>
                <c:pt idx="14">
                  <c:v>22.277497810343238</c:v>
                </c:pt>
                <c:pt idx="15">
                  <c:v>22.490595721420142</c:v>
                </c:pt>
                <c:pt idx="16">
                  <c:v>23.685001960467154</c:v>
                </c:pt>
                <c:pt idx="17">
                  <c:v>23.626417800740835</c:v>
                </c:pt>
                <c:pt idx="18">
                  <c:v>23.196726459745864</c:v>
                </c:pt>
                <c:pt idx="19">
                  <c:v>23.221208941093021</c:v>
                </c:pt>
                <c:pt idx="20">
                  <c:v>23.345429829333117</c:v>
                </c:pt>
                <c:pt idx="21">
                  <c:v>22.995280982448776</c:v>
                </c:pt>
                <c:pt idx="22">
                  <c:v>23.131178973928758</c:v>
                </c:pt>
                <c:pt idx="23">
                  <c:v>21.771129763779591</c:v>
                </c:pt>
                <c:pt idx="24">
                  <c:v>20.880797614607726</c:v>
                </c:pt>
                <c:pt idx="25">
                  <c:v>21.472041789999654</c:v>
                </c:pt>
                <c:pt idx="26">
                  <c:v>21.890695689163159</c:v>
                </c:pt>
                <c:pt idx="27">
                  <c:v>19.922931040113646</c:v>
                </c:pt>
                <c:pt idx="28">
                  <c:v>20.721290564155399</c:v>
                </c:pt>
                <c:pt idx="29">
                  <c:v>20.490611418552721</c:v>
                </c:pt>
                <c:pt idx="30">
                  <c:v>20.387244269333017</c:v>
                </c:pt>
                <c:pt idx="31">
                  <c:v>20.580855923369096</c:v>
                </c:pt>
                <c:pt idx="32">
                  <c:v>20.839656127174976</c:v>
                </c:pt>
                <c:pt idx="33">
                  <c:v>20.616147301443618</c:v>
                </c:pt>
                <c:pt idx="34">
                  <c:v>20.624083594043903</c:v>
                </c:pt>
                <c:pt idx="35">
                  <c:v>19.124551118213816</c:v>
                </c:pt>
                <c:pt idx="36">
                  <c:v>18.399647770531605</c:v>
                </c:pt>
                <c:pt idx="37">
                  <c:v>19.088245417441495</c:v>
                </c:pt>
                <c:pt idx="38">
                  <c:v>19.456946717875176</c:v>
                </c:pt>
                <c:pt idx="39">
                  <c:v>19.584570707839671</c:v>
                </c:pt>
                <c:pt idx="40">
                  <c:v>20.293755601019289</c:v>
                </c:pt>
                <c:pt idx="41">
                  <c:v>19.837024174736904</c:v>
                </c:pt>
                <c:pt idx="42">
                  <c:v>19.918371656196353</c:v>
                </c:pt>
                <c:pt idx="43">
                  <c:v>19.905669317598868</c:v>
                </c:pt>
                <c:pt idx="44">
                  <c:v>20.327818160759676</c:v>
                </c:pt>
                <c:pt idx="45">
                  <c:v>20.502829041611442</c:v>
                </c:pt>
                <c:pt idx="46">
                  <c:v>20.689255723025155</c:v>
                </c:pt>
                <c:pt idx="47">
                  <c:v>19.162031563998152</c:v>
                </c:pt>
                <c:pt idx="48">
                  <c:v>18.476812918990056</c:v>
                </c:pt>
                <c:pt idx="49">
                  <c:v>19.170076493932388</c:v>
                </c:pt>
                <c:pt idx="50">
                  <c:v>19.316608179898157</c:v>
                </c:pt>
                <c:pt idx="51">
                  <c:v>19.029377386534907</c:v>
                </c:pt>
                <c:pt idx="52">
                  <c:v>19.506646827902493</c:v>
                </c:pt>
                <c:pt idx="53">
                  <c:v>19.055826631876446</c:v>
                </c:pt>
                <c:pt idx="54">
                  <c:v>18.753214975796546</c:v>
                </c:pt>
                <c:pt idx="55">
                  <c:v>18.834034068484176</c:v>
                </c:pt>
                <c:pt idx="56">
                  <c:v>19.088051022062476</c:v>
                </c:pt>
                <c:pt idx="57">
                  <c:v>19.153643393098417</c:v>
                </c:pt>
                <c:pt idx="58">
                  <c:v>19.537525514721878</c:v>
                </c:pt>
                <c:pt idx="59">
                  <c:v>18.637114943583455</c:v>
                </c:pt>
                <c:pt idx="60">
                  <c:v>17.595043307207064</c:v>
                </c:pt>
                <c:pt idx="61">
                  <c:v>18.199067347315705</c:v>
                </c:pt>
                <c:pt idx="62">
                  <c:v>18.59717950431628</c:v>
                </c:pt>
                <c:pt idx="63">
                  <c:v>18.518852654079943</c:v>
                </c:pt>
                <c:pt idx="64">
                  <c:v>19.203133939483152</c:v>
                </c:pt>
                <c:pt idx="65">
                  <c:v>18.956254952656412</c:v>
                </c:pt>
                <c:pt idx="66">
                  <c:v>18.803733151603932</c:v>
                </c:pt>
                <c:pt idx="67">
                  <c:v>18.845969653405959</c:v>
                </c:pt>
                <c:pt idx="68">
                  <c:v>19.268139634948927</c:v>
                </c:pt>
                <c:pt idx="69">
                  <c:v>19.391793736596515</c:v>
                </c:pt>
                <c:pt idx="70">
                  <c:v>19.655450068341619</c:v>
                </c:pt>
                <c:pt idx="71">
                  <c:v>16.58539578925734</c:v>
                </c:pt>
                <c:pt idx="72">
                  <c:v>15.951310041147263</c:v>
                </c:pt>
                <c:pt idx="73">
                  <c:v>16.861270376176833</c:v>
                </c:pt>
                <c:pt idx="74">
                  <c:v>17.513988731587261</c:v>
                </c:pt>
                <c:pt idx="75">
                  <c:v>17.897333833906558</c:v>
                </c:pt>
                <c:pt idx="76">
                  <c:v>18.584293013476117</c:v>
                </c:pt>
                <c:pt idx="77">
                  <c:v>18.352993109543608</c:v>
                </c:pt>
                <c:pt idx="78">
                  <c:v>18.368105327293378</c:v>
                </c:pt>
                <c:pt idx="79">
                  <c:v>18.522205201952087</c:v>
                </c:pt>
                <c:pt idx="80">
                  <c:v>19.235868315940355</c:v>
                </c:pt>
              </c:numCache>
            </c:numRef>
          </c:yVal>
          <c:smooth val="0"/>
        </c:ser>
        <c:ser>
          <c:idx val="3"/>
          <c:order val="1"/>
          <c:spPr>
            <a:ln w="28575">
              <a:solidFill>
                <a:srgbClr val="0062A6"/>
              </a:solidFill>
            </a:ln>
          </c:spPr>
          <c:marker>
            <c:symbol val="none"/>
          </c:marker>
          <c:xVal>
            <c:numRef>
              <c:f>Andelar!$G$25:$G$68</c:f>
              <c:numCache>
                <c:formatCode>yyyy\-mm\-dd</c:formatCode>
                <c:ptCount val="44"/>
                <c:pt idx="0">
                  <c:v>42643</c:v>
                </c:pt>
                <c:pt idx="1">
                  <c:v>42674</c:v>
                </c:pt>
                <c:pt idx="2">
                  <c:v>42704</c:v>
                </c:pt>
                <c:pt idx="3">
                  <c:v>42735</c:v>
                </c:pt>
                <c:pt idx="4">
                  <c:v>42766</c:v>
                </c:pt>
                <c:pt idx="5">
                  <c:v>42794</c:v>
                </c:pt>
                <c:pt idx="6">
                  <c:v>42825</c:v>
                </c:pt>
                <c:pt idx="7">
                  <c:v>42855</c:v>
                </c:pt>
                <c:pt idx="8">
                  <c:v>42886</c:v>
                </c:pt>
                <c:pt idx="9">
                  <c:v>42916</c:v>
                </c:pt>
                <c:pt idx="10">
                  <c:v>42947</c:v>
                </c:pt>
                <c:pt idx="11">
                  <c:v>42978</c:v>
                </c:pt>
                <c:pt idx="12">
                  <c:v>43008</c:v>
                </c:pt>
                <c:pt idx="13">
                  <c:v>43039</c:v>
                </c:pt>
                <c:pt idx="14">
                  <c:v>43069</c:v>
                </c:pt>
                <c:pt idx="15">
                  <c:v>43100</c:v>
                </c:pt>
                <c:pt idx="16">
                  <c:v>43131</c:v>
                </c:pt>
                <c:pt idx="17">
                  <c:v>43159</c:v>
                </c:pt>
                <c:pt idx="18">
                  <c:v>43190</c:v>
                </c:pt>
                <c:pt idx="19">
                  <c:v>43220</c:v>
                </c:pt>
                <c:pt idx="20">
                  <c:v>43251</c:v>
                </c:pt>
                <c:pt idx="21">
                  <c:v>43281</c:v>
                </c:pt>
                <c:pt idx="22">
                  <c:v>43312</c:v>
                </c:pt>
                <c:pt idx="23">
                  <c:v>43343</c:v>
                </c:pt>
                <c:pt idx="24">
                  <c:v>43373</c:v>
                </c:pt>
                <c:pt idx="25">
                  <c:v>43404</c:v>
                </c:pt>
                <c:pt idx="26">
                  <c:v>43434</c:v>
                </c:pt>
                <c:pt idx="27">
                  <c:v>43465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</c:numCache>
            </c:numRef>
          </c:xVal>
          <c:yVal>
            <c:numRef>
              <c:f>Andelar!$H$25:$H$68</c:f>
              <c:numCache>
                <c:formatCode>0</c:formatCode>
                <c:ptCount val="44"/>
                <c:pt idx="0">
                  <c:v>19.235868315940355</c:v>
                </c:pt>
                <c:pt idx="1">
                  <c:v>19.493976222581693</c:v>
                </c:pt>
                <c:pt idx="2">
                  <c:v>20.244134146162331</c:v>
                </c:pt>
                <c:pt idx="3">
                  <c:v>18.666880107876075</c:v>
                </c:pt>
                <c:pt idx="4">
                  <c:v>18.667784606854482</c:v>
                </c:pt>
                <c:pt idx="5">
                  <c:v>19.858775788283367</c:v>
                </c:pt>
                <c:pt idx="6">
                  <c:v>19.94852879754448</c:v>
                </c:pt>
                <c:pt idx="7">
                  <c:v>20.091709664779181</c:v>
                </c:pt>
                <c:pt idx="8">
                  <c:v>20.95100967650113</c:v>
                </c:pt>
                <c:pt idx="9">
                  <c:v>18.865607827756076</c:v>
                </c:pt>
                <c:pt idx="10">
                  <c:v>18.755958025979584</c:v>
                </c:pt>
                <c:pt idx="11">
                  <c:v>18.953850032823947</c:v>
                </c:pt>
                <c:pt idx="12">
                  <c:v>19.165531176194701</c:v>
                </c:pt>
                <c:pt idx="13">
                  <c:v>19.222970808109853</c:v>
                </c:pt>
                <c:pt idx="14">
                  <c:v>19.633442369034899</c:v>
                </c:pt>
                <c:pt idx="15">
                  <c:v>17.970409854455063</c:v>
                </c:pt>
                <c:pt idx="16">
                  <c:v>18.172804071191422</c:v>
                </c:pt>
                <c:pt idx="17">
                  <c:v>19.380076154279884</c:v>
                </c:pt>
                <c:pt idx="18">
                  <c:v>19.431944653188069</c:v>
                </c:pt>
                <c:pt idx="19">
                  <c:v>20.001778477062913</c:v>
                </c:pt>
                <c:pt idx="20">
                  <c:v>20.655229419192768</c:v>
                </c:pt>
                <c:pt idx="21">
                  <c:v>20.231033255064368</c:v>
                </c:pt>
                <c:pt idx="22">
                  <c:v>20.242296375960287</c:v>
                </c:pt>
                <c:pt idx="23">
                  <c:v>20.692606882602355</c:v>
                </c:pt>
                <c:pt idx="24">
                  <c:v>20.698957034497781</c:v>
                </c:pt>
                <c:pt idx="25">
                  <c:v>20.885402651890402</c:v>
                </c:pt>
                <c:pt idx="26">
                  <c:v>21.295618102443349</c:v>
                </c:pt>
                <c:pt idx="27">
                  <c:v>19.712029467121557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020480"/>
        <c:axId val="44022016"/>
      </c:scatterChart>
      <c:valAx>
        <c:axId val="44020480"/>
        <c:scaling>
          <c:orientation val="minMax"/>
          <c:max val="43468"/>
          <c:min val="40180"/>
        </c:scaling>
        <c:delete val="0"/>
        <c:axPos val="b"/>
        <c:numFmt formatCode="yyyy" sourceLinked="0"/>
        <c:majorTickMark val="none"/>
        <c:minorTickMark val="none"/>
        <c:tickLblPos val="nextTo"/>
        <c:crossAx val="44022016"/>
        <c:crosses val="autoZero"/>
        <c:crossBetween val="midCat"/>
        <c:majorUnit val="365.25"/>
      </c:valAx>
      <c:valAx>
        <c:axId val="44022016"/>
        <c:scaling>
          <c:orientation val="minMax"/>
          <c:max val="25"/>
          <c:min val="10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44020480"/>
        <c:crosses val="autoZero"/>
        <c:crossBetween val="midCat"/>
        <c:majorUnit val="5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44249993633482"/>
          <c:y val="0.12364796023533707"/>
          <c:w val="0.82981980996969051"/>
          <c:h val="0.7571296882762778"/>
        </c:manualLayout>
      </c:layout>
      <c:scatterChart>
        <c:scatterStyle val="smoothMarker"/>
        <c:varyColors val="0"/>
        <c:ser>
          <c:idx val="1"/>
          <c:order val="0"/>
          <c:spPr>
            <a:ln w="28575">
              <a:solidFill>
                <a:srgbClr val="0062A6"/>
              </a:solidFill>
            </a:ln>
          </c:spPr>
          <c:marker>
            <c:symbol val="none"/>
          </c:marker>
          <c:xVal>
            <c:numRef>
              <c:f>Duration!$A$2:$A$250</c:f>
              <c:numCache>
                <c:formatCode>yyyy\-mm\-dd</c:formatCode>
                <c:ptCount val="249"/>
                <c:pt idx="0">
                  <c:v>40207</c:v>
                </c:pt>
                <c:pt idx="1">
                  <c:v>40235</c:v>
                </c:pt>
                <c:pt idx="2">
                  <c:v>40268</c:v>
                </c:pt>
                <c:pt idx="3">
                  <c:v>40298</c:v>
                </c:pt>
                <c:pt idx="4">
                  <c:v>40329</c:v>
                </c:pt>
                <c:pt idx="5">
                  <c:v>40359</c:v>
                </c:pt>
                <c:pt idx="6">
                  <c:v>40389</c:v>
                </c:pt>
                <c:pt idx="7">
                  <c:v>40421</c:v>
                </c:pt>
                <c:pt idx="8">
                  <c:v>40451</c:v>
                </c:pt>
                <c:pt idx="9">
                  <c:v>40480</c:v>
                </c:pt>
                <c:pt idx="10">
                  <c:v>40512</c:v>
                </c:pt>
                <c:pt idx="11">
                  <c:v>40542</c:v>
                </c:pt>
                <c:pt idx="12">
                  <c:v>40574</c:v>
                </c:pt>
                <c:pt idx="13">
                  <c:v>40602</c:v>
                </c:pt>
                <c:pt idx="14">
                  <c:v>40633</c:v>
                </c:pt>
                <c:pt idx="15">
                  <c:v>40662</c:v>
                </c:pt>
                <c:pt idx="16">
                  <c:v>40694</c:v>
                </c:pt>
                <c:pt idx="17">
                  <c:v>40724</c:v>
                </c:pt>
                <c:pt idx="18">
                  <c:v>40753</c:v>
                </c:pt>
                <c:pt idx="19">
                  <c:v>40786</c:v>
                </c:pt>
                <c:pt idx="20">
                  <c:v>40816</c:v>
                </c:pt>
                <c:pt idx="21">
                  <c:v>40847</c:v>
                </c:pt>
                <c:pt idx="22">
                  <c:v>40877</c:v>
                </c:pt>
                <c:pt idx="23">
                  <c:v>40907</c:v>
                </c:pt>
                <c:pt idx="24">
                  <c:v>40939</c:v>
                </c:pt>
                <c:pt idx="25">
                  <c:v>40968</c:v>
                </c:pt>
                <c:pt idx="26">
                  <c:v>40998</c:v>
                </c:pt>
                <c:pt idx="27">
                  <c:v>41029</c:v>
                </c:pt>
                <c:pt idx="28">
                  <c:v>41060</c:v>
                </c:pt>
                <c:pt idx="29">
                  <c:v>41089</c:v>
                </c:pt>
                <c:pt idx="30">
                  <c:v>41121</c:v>
                </c:pt>
                <c:pt idx="31">
                  <c:v>41152</c:v>
                </c:pt>
                <c:pt idx="32">
                  <c:v>41180</c:v>
                </c:pt>
                <c:pt idx="33">
                  <c:v>41213</c:v>
                </c:pt>
                <c:pt idx="34">
                  <c:v>41243</c:v>
                </c:pt>
                <c:pt idx="35">
                  <c:v>41271</c:v>
                </c:pt>
                <c:pt idx="36">
                  <c:v>41305</c:v>
                </c:pt>
                <c:pt idx="37">
                  <c:v>41333</c:v>
                </c:pt>
                <c:pt idx="38">
                  <c:v>41361</c:v>
                </c:pt>
                <c:pt idx="39">
                  <c:v>41394</c:v>
                </c:pt>
                <c:pt idx="40">
                  <c:v>41425</c:v>
                </c:pt>
                <c:pt idx="41">
                  <c:v>41453</c:v>
                </c:pt>
                <c:pt idx="42">
                  <c:v>41486</c:v>
                </c:pt>
                <c:pt idx="43">
                  <c:v>41516</c:v>
                </c:pt>
                <c:pt idx="44">
                  <c:v>41547</c:v>
                </c:pt>
                <c:pt idx="45">
                  <c:v>41578</c:v>
                </c:pt>
                <c:pt idx="46">
                  <c:v>41607</c:v>
                </c:pt>
                <c:pt idx="47">
                  <c:v>41638</c:v>
                </c:pt>
                <c:pt idx="48">
                  <c:v>41670</c:v>
                </c:pt>
                <c:pt idx="49">
                  <c:v>41698</c:v>
                </c:pt>
                <c:pt idx="50">
                  <c:v>41729</c:v>
                </c:pt>
                <c:pt idx="51">
                  <c:v>41759</c:v>
                </c:pt>
                <c:pt idx="52">
                  <c:v>41789</c:v>
                </c:pt>
                <c:pt idx="53">
                  <c:v>41820</c:v>
                </c:pt>
                <c:pt idx="54">
                  <c:v>41851</c:v>
                </c:pt>
                <c:pt idx="55">
                  <c:v>41880</c:v>
                </c:pt>
                <c:pt idx="56">
                  <c:v>41912</c:v>
                </c:pt>
                <c:pt idx="57">
                  <c:v>41943</c:v>
                </c:pt>
                <c:pt idx="58">
                  <c:v>41971</c:v>
                </c:pt>
                <c:pt idx="59">
                  <c:v>42003</c:v>
                </c:pt>
                <c:pt idx="60">
                  <c:v>42034</c:v>
                </c:pt>
                <c:pt idx="61">
                  <c:v>42062</c:v>
                </c:pt>
                <c:pt idx="62">
                  <c:v>42094</c:v>
                </c:pt>
                <c:pt idx="63">
                  <c:v>42124</c:v>
                </c:pt>
                <c:pt idx="64">
                  <c:v>42153</c:v>
                </c:pt>
                <c:pt idx="65">
                  <c:v>42185</c:v>
                </c:pt>
                <c:pt idx="66">
                  <c:v>42216</c:v>
                </c:pt>
                <c:pt idx="67">
                  <c:v>42247</c:v>
                </c:pt>
                <c:pt idx="68">
                  <c:v>42277</c:v>
                </c:pt>
                <c:pt idx="69">
                  <c:v>42307</c:v>
                </c:pt>
                <c:pt idx="70">
                  <c:v>42338</c:v>
                </c:pt>
                <c:pt idx="71">
                  <c:v>42368</c:v>
                </c:pt>
                <c:pt idx="72">
                  <c:v>42398</c:v>
                </c:pt>
                <c:pt idx="73">
                  <c:v>42429</c:v>
                </c:pt>
                <c:pt idx="74">
                  <c:v>42460</c:v>
                </c:pt>
                <c:pt idx="75">
                  <c:v>42489</c:v>
                </c:pt>
                <c:pt idx="76">
                  <c:v>42521</c:v>
                </c:pt>
                <c:pt idx="77">
                  <c:v>42551</c:v>
                </c:pt>
                <c:pt idx="78">
                  <c:v>42580</c:v>
                </c:pt>
                <c:pt idx="79">
                  <c:v>42613</c:v>
                </c:pt>
                <c:pt idx="80">
                  <c:v>42643</c:v>
                </c:pt>
              </c:numCache>
            </c:numRef>
          </c:xVal>
          <c:yVal>
            <c:numRef>
              <c:f>Duration!$B$2:$B$250</c:f>
              <c:numCache>
                <c:formatCode>General</c:formatCode>
                <c:ptCount val="249"/>
                <c:pt idx="0">
                  <c:v>2.51013494272879</c:v>
                </c:pt>
                <c:pt idx="1">
                  <c:v>2.6464038926750604</c:v>
                </c:pt>
                <c:pt idx="2">
                  <c:v>2.7786033060979771</c:v>
                </c:pt>
                <c:pt idx="3">
                  <c:v>2.9277928472567063</c:v>
                </c:pt>
                <c:pt idx="4">
                  <c:v>3.1015533865585336</c:v>
                </c:pt>
                <c:pt idx="5">
                  <c:v>3.0910294346273615</c:v>
                </c:pt>
                <c:pt idx="6">
                  <c:v>3.0501997434733927</c:v>
                </c:pt>
                <c:pt idx="7">
                  <c:v>3.0198690820978609</c:v>
                </c:pt>
                <c:pt idx="8">
                  <c:v>3.0432899336769954</c:v>
                </c:pt>
                <c:pt idx="9">
                  <c:v>2.8732411447027633</c:v>
                </c:pt>
                <c:pt idx="10">
                  <c:v>2.8551655500695095</c:v>
                </c:pt>
                <c:pt idx="11">
                  <c:v>2.6057297289509544</c:v>
                </c:pt>
                <c:pt idx="12">
                  <c:v>2.4882731641763418</c:v>
                </c:pt>
                <c:pt idx="13">
                  <c:v>2.6597290526960968</c:v>
                </c:pt>
                <c:pt idx="14">
                  <c:v>2.8609056657050123</c:v>
                </c:pt>
                <c:pt idx="15">
                  <c:v>2.8664157527823364</c:v>
                </c:pt>
                <c:pt idx="16">
                  <c:v>3.15630942934532</c:v>
                </c:pt>
                <c:pt idx="17">
                  <c:v>3.1294268589496221</c:v>
                </c:pt>
                <c:pt idx="18">
                  <c:v>3.0110386973472174</c:v>
                </c:pt>
                <c:pt idx="19">
                  <c:v>3.03416925053941</c:v>
                </c:pt>
                <c:pt idx="20">
                  <c:v>3.0647066937806553</c:v>
                </c:pt>
                <c:pt idx="21">
                  <c:v>2.9241985568107811</c:v>
                </c:pt>
                <c:pt idx="22">
                  <c:v>2.929087650597082</c:v>
                </c:pt>
                <c:pt idx="23">
                  <c:v>2.6753556378875687</c:v>
                </c:pt>
                <c:pt idx="24">
                  <c:v>2.5062847078498312</c:v>
                </c:pt>
                <c:pt idx="25">
                  <c:v>2.5845843272997535</c:v>
                </c:pt>
                <c:pt idx="26">
                  <c:v>2.5931627206446826</c:v>
                </c:pt>
                <c:pt idx="27">
                  <c:v>2.5036084310352078</c:v>
                </c:pt>
                <c:pt idx="28">
                  <c:v>2.7390679501919406</c:v>
                </c:pt>
                <c:pt idx="29">
                  <c:v>2.7028152712035798</c:v>
                </c:pt>
                <c:pt idx="30">
                  <c:v>2.6408278309867179</c:v>
                </c:pt>
                <c:pt idx="31">
                  <c:v>2.6203124358897258</c:v>
                </c:pt>
                <c:pt idx="32">
                  <c:v>2.6836663450773321</c:v>
                </c:pt>
                <c:pt idx="33">
                  <c:v>2.6929332955345533</c:v>
                </c:pt>
                <c:pt idx="34">
                  <c:v>2.8056939433127117</c:v>
                </c:pt>
                <c:pt idx="35">
                  <c:v>2.5506137610366033</c:v>
                </c:pt>
                <c:pt idx="36">
                  <c:v>2.3659740518331596</c:v>
                </c:pt>
                <c:pt idx="37">
                  <c:v>2.4304458780112355</c:v>
                </c:pt>
                <c:pt idx="38">
                  <c:v>2.5875164370395605</c:v>
                </c:pt>
                <c:pt idx="39">
                  <c:v>2.7033901603030164</c:v>
                </c:pt>
                <c:pt idx="40">
                  <c:v>2.87491162806552</c:v>
                </c:pt>
                <c:pt idx="41">
                  <c:v>2.7939879789610123</c:v>
                </c:pt>
                <c:pt idx="42">
                  <c:v>2.7691306380513359</c:v>
                </c:pt>
                <c:pt idx="43">
                  <c:v>2.7126675833825411</c:v>
                </c:pt>
                <c:pt idx="44">
                  <c:v>2.7650073242314988</c:v>
                </c:pt>
                <c:pt idx="45">
                  <c:v>2.8494820843104658</c:v>
                </c:pt>
                <c:pt idx="46">
                  <c:v>2.8959594199510823</c:v>
                </c:pt>
                <c:pt idx="47">
                  <c:v>2.5845364911325421</c:v>
                </c:pt>
                <c:pt idx="48">
                  <c:v>2.4024631980674824</c:v>
                </c:pt>
                <c:pt idx="49">
                  <c:v>2.4862067659846669</c:v>
                </c:pt>
                <c:pt idx="50">
                  <c:v>2.5666933694585055</c:v>
                </c:pt>
                <c:pt idx="51">
                  <c:v>2.5809041338154994</c:v>
                </c:pt>
                <c:pt idx="52">
                  <c:v>2.7330349962823748</c:v>
                </c:pt>
                <c:pt idx="53">
                  <c:v>2.6615205469868193</c:v>
                </c:pt>
                <c:pt idx="54">
                  <c:v>2.6184753469205027</c:v>
                </c:pt>
                <c:pt idx="55">
                  <c:v>2.659722710814429</c:v>
                </c:pt>
                <c:pt idx="56">
                  <c:v>2.7385710854869387</c:v>
                </c:pt>
                <c:pt idx="57">
                  <c:v>2.7747859674135165</c:v>
                </c:pt>
                <c:pt idx="58">
                  <c:v>2.8515805316504705</c:v>
                </c:pt>
                <c:pt idx="59">
                  <c:v>2.7362336617747256</c:v>
                </c:pt>
                <c:pt idx="60">
                  <c:v>2.512092862585253</c:v>
                </c:pt>
                <c:pt idx="61">
                  <c:v>2.6266425900472097</c:v>
                </c:pt>
                <c:pt idx="62">
                  <c:v>2.7273864252182989</c:v>
                </c:pt>
                <c:pt idx="63">
                  <c:v>2.7738619980279102</c:v>
                </c:pt>
                <c:pt idx="64">
                  <c:v>2.8968915956382264</c:v>
                </c:pt>
                <c:pt idx="65">
                  <c:v>2.8567886155256481</c:v>
                </c:pt>
                <c:pt idx="66">
                  <c:v>2.8299846986612405</c:v>
                </c:pt>
                <c:pt idx="67">
                  <c:v>2.8949366912133923</c:v>
                </c:pt>
                <c:pt idx="68">
                  <c:v>2.9908202946137665</c:v>
                </c:pt>
                <c:pt idx="69">
                  <c:v>3.0389374470006327</c:v>
                </c:pt>
                <c:pt idx="70">
                  <c:v>3.1220690815856664</c:v>
                </c:pt>
                <c:pt idx="71">
                  <c:v>2.8820612469233726</c:v>
                </c:pt>
                <c:pt idx="72">
                  <c:v>2.7314035450183587</c:v>
                </c:pt>
                <c:pt idx="73">
                  <c:v>2.9509615911530709</c:v>
                </c:pt>
                <c:pt idx="74">
                  <c:v>3.0984384661533646</c:v>
                </c:pt>
                <c:pt idx="75">
                  <c:v>3.1969970171268365</c:v>
                </c:pt>
                <c:pt idx="76">
                  <c:v>3.4112906464204835</c:v>
                </c:pt>
                <c:pt idx="77">
                  <c:v>3.4520389016545683</c:v>
                </c:pt>
                <c:pt idx="78">
                  <c:v>3.4746053304286342</c:v>
                </c:pt>
                <c:pt idx="79">
                  <c:v>3.497494729216915</c:v>
                </c:pt>
                <c:pt idx="80">
                  <c:v>3.6415389868284591</c:v>
                </c:pt>
              </c:numCache>
            </c:numRef>
          </c:yVal>
          <c:smooth val="0"/>
        </c:ser>
        <c:ser>
          <c:idx val="0"/>
          <c:order val="1"/>
          <c:spPr>
            <a:ln w="28575">
              <a:solidFill>
                <a:srgbClr val="0062A6"/>
              </a:solidFill>
            </a:ln>
          </c:spPr>
          <c:marker>
            <c:symbol val="none"/>
          </c:marker>
          <c:xVal>
            <c:numRef>
              <c:f>Duration!$P$4:$P$47</c:f>
              <c:numCache>
                <c:formatCode>yyyy\-mm\-dd</c:formatCode>
                <c:ptCount val="44"/>
                <c:pt idx="0">
                  <c:v>42643</c:v>
                </c:pt>
                <c:pt idx="1">
                  <c:v>42674</c:v>
                </c:pt>
                <c:pt idx="2">
                  <c:v>42704</c:v>
                </c:pt>
                <c:pt idx="3">
                  <c:v>42735</c:v>
                </c:pt>
                <c:pt idx="4">
                  <c:v>42766</c:v>
                </c:pt>
                <c:pt idx="5">
                  <c:v>42794</c:v>
                </c:pt>
                <c:pt idx="6">
                  <c:v>42825</c:v>
                </c:pt>
                <c:pt idx="7">
                  <c:v>42855</c:v>
                </c:pt>
                <c:pt idx="8">
                  <c:v>42886</c:v>
                </c:pt>
                <c:pt idx="9">
                  <c:v>42916</c:v>
                </c:pt>
                <c:pt idx="10">
                  <c:v>42947</c:v>
                </c:pt>
                <c:pt idx="11">
                  <c:v>42978</c:v>
                </c:pt>
                <c:pt idx="12">
                  <c:v>43008</c:v>
                </c:pt>
                <c:pt idx="13">
                  <c:v>43039</c:v>
                </c:pt>
                <c:pt idx="14">
                  <c:v>43069</c:v>
                </c:pt>
                <c:pt idx="15">
                  <c:v>43100</c:v>
                </c:pt>
                <c:pt idx="16">
                  <c:v>43131</c:v>
                </c:pt>
                <c:pt idx="17">
                  <c:v>43159</c:v>
                </c:pt>
                <c:pt idx="18">
                  <c:v>43190</c:v>
                </c:pt>
                <c:pt idx="19">
                  <c:v>43220</c:v>
                </c:pt>
                <c:pt idx="20">
                  <c:v>43251</c:v>
                </c:pt>
                <c:pt idx="21">
                  <c:v>43281</c:v>
                </c:pt>
                <c:pt idx="22">
                  <c:v>43312</c:v>
                </c:pt>
                <c:pt idx="23">
                  <c:v>43343</c:v>
                </c:pt>
                <c:pt idx="24">
                  <c:v>43373</c:v>
                </c:pt>
                <c:pt idx="25">
                  <c:v>43404</c:v>
                </c:pt>
                <c:pt idx="26">
                  <c:v>43434</c:v>
                </c:pt>
                <c:pt idx="27">
                  <c:v>43465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</c:numCache>
            </c:numRef>
          </c:xVal>
          <c:yVal>
            <c:numRef>
              <c:f>Duration!$Q$4:$Q$47</c:f>
              <c:numCache>
                <c:formatCode>0.0</c:formatCode>
                <c:ptCount val="44"/>
                <c:pt idx="0">
                  <c:v>3.6415389868284591</c:v>
                </c:pt>
                <c:pt idx="1">
                  <c:v>3.6494278726066658</c:v>
                </c:pt>
                <c:pt idx="2">
                  <c:v>3.8083724718312162</c:v>
                </c:pt>
                <c:pt idx="3">
                  <c:v>3.4938542564312947</c:v>
                </c:pt>
                <c:pt idx="4">
                  <c:v>3.4956520282486769</c:v>
                </c:pt>
                <c:pt idx="5">
                  <c:v>3.7618185802437072</c:v>
                </c:pt>
                <c:pt idx="6">
                  <c:v>3.7115585446649</c:v>
                </c:pt>
                <c:pt idx="7">
                  <c:v>3.7646690279716255</c:v>
                </c:pt>
                <c:pt idx="8">
                  <c:v>3.9971355486187123</c:v>
                </c:pt>
                <c:pt idx="9">
                  <c:v>3.7736663969980353</c:v>
                </c:pt>
                <c:pt idx="10">
                  <c:v>3.6510998537930694</c:v>
                </c:pt>
                <c:pt idx="11">
                  <c:v>3.7288178020210268</c:v>
                </c:pt>
                <c:pt idx="12">
                  <c:v>3.7197436241678168</c:v>
                </c:pt>
                <c:pt idx="13">
                  <c:v>3.6782121293043075</c:v>
                </c:pt>
                <c:pt idx="14">
                  <c:v>3.7288742887163684</c:v>
                </c:pt>
                <c:pt idx="15">
                  <c:v>3.3116819644342534</c:v>
                </c:pt>
                <c:pt idx="16">
                  <c:v>3.3485861156033674</c:v>
                </c:pt>
                <c:pt idx="17">
                  <c:v>3.6039408016732812</c:v>
                </c:pt>
                <c:pt idx="18">
                  <c:v>3.664062423021742</c:v>
                </c:pt>
                <c:pt idx="19">
                  <c:v>3.7152429092067387</c:v>
                </c:pt>
                <c:pt idx="20">
                  <c:v>3.9222458505710063</c:v>
                </c:pt>
                <c:pt idx="21">
                  <c:v>3.8322892615346928</c:v>
                </c:pt>
                <c:pt idx="22">
                  <c:v>3.7466053289318846</c:v>
                </c:pt>
                <c:pt idx="23">
                  <c:v>3.846200782820548</c:v>
                </c:pt>
                <c:pt idx="24">
                  <c:v>3.8022674668785741</c:v>
                </c:pt>
                <c:pt idx="25">
                  <c:v>3.7259587977352999</c:v>
                </c:pt>
                <c:pt idx="26">
                  <c:v>3.8891961744837711</c:v>
                </c:pt>
                <c:pt idx="27">
                  <c:v>3.4370131151510992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</c:numCache>
            </c:numRef>
          </c:yVal>
          <c:smooth val="0"/>
        </c:ser>
        <c:ser>
          <c:idx val="4"/>
          <c:order val="2"/>
          <c:tx>
            <c:strRef>
              <c:f>Duration!$V$3</c:f>
              <c:strCache>
                <c:ptCount val="1"/>
              </c:strCache>
            </c:strRef>
          </c:tx>
          <c:spPr>
            <a:ln w="28575">
              <a:solidFill>
                <a:srgbClr val="998146"/>
              </a:solidFill>
              <a:prstDash val="dash"/>
            </a:ln>
          </c:spPr>
          <c:marker>
            <c:symbol val="none"/>
          </c:marker>
          <c:xVal>
            <c:numRef>
              <c:f>Duration!$U$4:$U$374</c:f>
              <c:numCache>
                <c:formatCode>m/d/yyyy</c:formatCode>
                <c:ptCount val="371"/>
                <c:pt idx="0">
                  <c:v>42005</c:v>
                </c:pt>
                <c:pt idx="1">
                  <c:v>42370</c:v>
                </c:pt>
                <c:pt idx="2">
                  <c:v>42370</c:v>
                </c:pt>
                <c:pt idx="3">
                  <c:v>42371</c:v>
                </c:pt>
                <c:pt idx="4">
                  <c:v>42736</c:v>
                </c:pt>
                <c:pt idx="5">
                  <c:v>42736</c:v>
                </c:pt>
                <c:pt idx="6">
                  <c:v>43466</c:v>
                </c:pt>
              </c:numCache>
            </c:numRef>
          </c:xVal>
          <c:yVal>
            <c:numRef>
              <c:f>Duration!$V$4:$V$374</c:f>
              <c:numCache>
                <c:formatCode>General</c:formatCode>
                <c:ptCount val="371"/>
                <c:pt idx="0">
                  <c:v>2.6</c:v>
                </c:pt>
                <c:pt idx="1">
                  <c:v>2.6</c:v>
                </c:pt>
                <c:pt idx="2">
                  <c:v>2.6</c:v>
                </c:pt>
                <c:pt idx="3">
                  <c:v>2.6</c:v>
                </c:pt>
                <c:pt idx="4">
                  <c:v>2.6</c:v>
                </c:pt>
                <c:pt idx="5">
                  <c:v>2.9</c:v>
                </c:pt>
                <c:pt idx="6">
                  <c:v>2.9</c:v>
                </c:pt>
              </c:numCache>
            </c:numRef>
          </c:yVal>
          <c:smooth val="0"/>
        </c:ser>
        <c:ser>
          <c:idx val="5"/>
          <c:order val="3"/>
          <c:tx>
            <c:strRef>
              <c:f>Duration!$W$3</c:f>
              <c:strCache>
                <c:ptCount val="1"/>
              </c:strCache>
            </c:strRef>
          </c:tx>
          <c:spPr>
            <a:ln w="28575">
              <a:solidFill>
                <a:srgbClr val="998146"/>
              </a:solidFill>
              <a:prstDash val="dash"/>
            </a:ln>
          </c:spPr>
          <c:marker>
            <c:symbol val="none"/>
          </c:marker>
          <c:xVal>
            <c:numRef>
              <c:f>Duration!$U$4:$U$374</c:f>
              <c:numCache>
                <c:formatCode>m/d/yyyy</c:formatCode>
                <c:ptCount val="371"/>
                <c:pt idx="0">
                  <c:v>42005</c:v>
                </c:pt>
                <c:pt idx="1">
                  <c:v>42370</c:v>
                </c:pt>
                <c:pt idx="2">
                  <c:v>42370</c:v>
                </c:pt>
                <c:pt idx="3">
                  <c:v>42371</c:v>
                </c:pt>
                <c:pt idx="4">
                  <c:v>42736</c:v>
                </c:pt>
                <c:pt idx="5">
                  <c:v>42736</c:v>
                </c:pt>
                <c:pt idx="6">
                  <c:v>43466</c:v>
                </c:pt>
              </c:numCache>
            </c:numRef>
          </c:xVal>
          <c:yVal>
            <c:numRef>
              <c:f>Duration!$W$4:$W$374</c:f>
              <c:numCache>
                <c:formatCode>General</c:formatCode>
                <c:ptCount val="371"/>
                <c:pt idx="0">
                  <c:v>3.1</c:v>
                </c:pt>
                <c:pt idx="1">
                  <c:v>3.1</c:v>
                </c:pt>
                <c:pt idx="2">
                  <c:v>3.6</c:v>
                </c:pt>
                <c:pt idx="3">
                  <c:v>3.6</c:v>
                </c:pt>
                <c:pt idx="4">
                  <c:v>3.6</c:v>
                </c:pt>
                <c:pt idx="5">
                  <c:v>3.9</c:v>
                </c:pt>
                <c:pt idx="6">
                  <c:v>3.9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219200"/>
        <c:axId val="41220736"/>
      </c:scatterChart>
      <c:valAx>
        <c:axId val="41219200"/>
        <c:scaling>
          <c:orientation val="minMax"/>
          <c:max val="43468"/>
          <c:min val="42006"/>
        </c:scaling>
        <c:delete val="0"/>
        <c:axPos val="b"/>
        <c:numFmt formatCode="yyyy" sourceLinked="0"/>
        <c:majorTickMark val="none"/>
        <c:minorTickMark val="none"/>
        <c:tickLblPos val="nextTo"/>
        <c:crossAx val="41220736"/>
        <c:crosses val="autoZero"/>
        <c:crossBetween val="midCat"/>
        <c:majorUnit val="365.25"/>
      </c:valAx>
      <c:valAx>
        <c:axId val="41220736"/>
        <c:scaling>
          <c:orientation val="minMax"/>
          <c:max val="4.5"/>
          <c:min val="2"/>
        </c:scaling>
        <c:delete val="0"/>
        <c:axPos val="l"/>
        <c:majorGridlines/>
        <c:numFmt formatCode="#\ ##0.0" sourceLinked="0"/>
        <c:majorTickMark val="none"/>
        <c:minorTickMark val="none"/>
        <c:tickLblPos val="nextTo"/>
        <c:crossAx val="41219200"/>
        <c:crosses val="autoZero"/>
        <c:crossBetween val="midCat"/>
        <c:majorUnit val="0.5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53292729485528"/>
          <c:y val="9.8831242932578264E-2"/>
          <c:w val="0.8781823769149778"/>
          <c:h val="0.58952977428304176"/>
        </c:manualLayout>
      </c:layout>
      <c:barChart>
        <c:barDir val="col"/>
        <c:grouping val="clustered"/>
        <c:varyColors val="0"/>
        <c:ser>
          <c:idx val="0"/>
          <c:order val="0"/>
          <c:tx>
            <c:v>Statsskuld</c:v>
          </c:tx>
          <c:spPr>
            <a:solidFill>
              <a:srgbClr val="0062A6"/>
            </a:solidFill>
            <a:ln/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cat>
            <c:numRef>
              <c:f>LPlan!$D$1:$T$1</c:f>
              <c:numCache>
                <c:formatCode>0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LPlan!$D$127:$T$127</c:f>
              <c:numCache>
                <c:formatCode>#,##0</c:formatCode>
                <c:ptCount val="17"/>
                <c:pt idx="0">
                  <c:v>1203.594786846</c:v>
                </c:pt>
                <c:pt idx="1">
                  <c:v>1238.302185949</c:v>
                </c:pt>
                <c:pt idx="2">
                  <c:v>1271.247990635</c:v>
                </c:pt>
                <c:pt idx="3">
                  <c:v>1315.446886321</c:v>
                </c:pt>
                <c:pt idx="4">
                  <c:v>1274.1560206429999</c:v>
                </c:pt>
                <c:pt idx="5">
                  <c:v>1167.9960967249999</c:v>
                </c:pt>
                <c:pt idx="6">
                  <c:v>1120.2589825719999</c:v>
                </c:pt>
                <c:pt idx="7">
                  <c:v>1189.2653499979999</c:v>
                </c:pt>
                <c:pt idx="8">
                  <c:v>1179.346736065</c:v>
                </c:pt>
                <c:pt idx="9">
                  <c:v>1150.7665887420001</c:v>
                </c:pt>
                <c:pt idx="10">
                  <c:v>1146.165279108</c:v>
                </c:pt>
                <c:pt idx="11">
                  <c:v>1277.100028198</c:v>
                </c:pt>
                <c:pt idx="12">
                  <c:v>1394.3136547639999</c:v>
                </c:pt>
                <c:pt idx="13">
                  <c:v>1403.421077338</c:v>
                </c:pt>
                <c:pt idx="14">
                  <c:v>1349.5938585882948</c:v>
                </c:pt>
                <c:pt idx="15">
                  <c:v>1371.8178417569991</c:v>
                </c:pt>
                <c:pt idx="16">
                  <c:v>1341.8802977829544</c:v>
                </c:pt>
              </c:numCache>
            </c:numRef>
          </c:val>
        </c:ser>
        <c:ser>
          <c:idx val="1"/>
          <c:order val="1"/>
          <c:tx>
            <c:v>Inkl. tillgångar</c:v>
          </c:tx>
          <c:spPr>
            <a:solidFill>
              <a:srgbClr val="A0A0A0"/>
            </a:solidFill>
            <a:ln/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cat>
            <c:numRef>
              <c:f>LPlan!$D$1:$T$1</c:f>
              <c:numCache>
                <c:formatCode>0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LPlan!$D$128:$T$128</c:f>
              <c:numCache>
                <c:formatCode>#,##0</c:formatCode>
                <c:ptCount val="17"/>
                <c:pt idx="0">
                  <c:v>1181.319745388</c:v>
                </c:pt>
                <c:pt idx="1">
                  <c:v>1221.481082049</c:v>
                </c:pt>
                <c:pt idx="2">
                  <c:v>1267.0032044239999</c:v>
                </c:pt>
                <c:pt idx="3">
                  <c:v>1291.2764133380001</c:v>
                </c:pt>
                <c:pt idx="4">
                  <c:v>1247.7783553899999</c:v>
                </c:pt>
                <c:pt idx="5">
                  <c:v>1152.1863027239999</c:v>
                </c:pt>
                <c:pt idx="6">
                  <c:v>1036.907576155</c:v>
                </c:pt>
                <c:pt idx="7">
                  <c:v>1066.300630237</c:v>
                </c:pt>
                <c:pt idx="8">
                  <c:v>1074.7872394369999</c:v>
                </c:pt>
                <c:pt idx="9">
                  <c:v>1035.3323681009999</c:v>
                </c:pt>
                <c:pt idx="10">
                  <c:v>1029.673952801</c:v>
                </c:pt>
                <c:pt idx="11">
                  <c:v>1061.0744640830001</c:v>
                </c:pt>
                <c:pt idx="12">
                  <c:v>1143.1769671249999</c:v>
                </c:pt>
                <c:pt idx="13">
                  <c:v>1154.1868817970001</c:v>
                </c:pt>
                <c:pt idx="14">
                  <c:v>1072.2855476112948</c:v>
                </c:pt>
                <c:pt idx="15">
                  <c:v>1094.5095307799991</c:v>
                </c:pt>
                <c:pt idx="16">
                  <c:v>1064.5719868059543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axId val="41254272"/>
        <c:axId val="41256064"/>
      </c:barChart>
      <c:lineChart>
        <c:grouping val="standard"/>
        <c:varyColors val="0"/>
        <c:ser>
          <c:idx val="2"/>
          <c:order val="2"/>
          <c:tx>
            <c:v>Statsskuld, %</c:v>
          </c:tx>
          <c:spPr>
            <a:ln w="25400">
              <a:solidFill>
                <a:srgbClr val="A0007D"/>
              </a:solidFill>
              <a:prstDash val="solid"/>
            </a:ln>
          </c:spPr>
          <c:marker>
            <c:symbol val="none"/>
          </c:marker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val>
            <c:numRef>
              <c:f>LPlan!$D$130:$T$130</c:f>
              <c:numCache>
                <c:formatCode>0.0</c:formatCode>
                <c:ptCount val="17"/>
                <c:pt idx="0">
                  <c:v>46.834741709171965</c:v>
                </c:pt>
                <c:pt idx="1">
                  <c:v>46.249380415104547</c:v>
                </c:pt>
                <c:pt idx="2">
                  <c:v>45.318925984674422</c:v>
                </c:pt>
                <c:pt idx="3">
                  <c:v>45.245532234177354</c:v>
                </c:pt>
                <c:pt idx="4">
                  <c:v>41.113995427773588</c:v>
                </c:pt>
                <c:pt idx="5">
                  <c:v>35.425457119585282</c:v>
                </c:pt>
                <c:pt idx="6">
                  <c:v>33.069409412743362</c:v>
                </c:pt>
                <c:pt idx="7">
                  <c:v>36.164272319096582</c:v>
                </c:pt>
                <c:pt idx="8">
                  <c:v>33.504225747685936</c:v>
                </c:pt>
                <c:pt idx="9">
                  <c:v>31.471143332739882</c:v>
                </c:pt>
                <c:pt idx="10">
                  <c:v>31.105223597155884</c:v>
                </c:pt>
                <c:pt idx="11">
                  <c:v>33.876150013117027</c:v>
                </c:pt>
                <c:pt idx="12">
                  <c:v>35.417077015169532</c:v>
                </c:pt>
                <c:pt idx="13">
                  <c:v>33.570595081840551</c:v>
                </c:pt>
                <c:pt idx="14">
                  <c:v>30.849240963500101</c:v>
                </c:pt>
                <c:pt idx="15">
                  <c:v>30.155259496082493</c:v>
                </c:pt>
                <c:pt idx="16">
                  <c:v>28.288248271676302</c:v>
                </c:pt>
              </c:numCache>
            </c:numRef>
          </c:val>
          <c:smooth val="0"/>
        </c:ser>
        <c:ser>
          <c:idx val="3"/>
          <c:order val="3"/>
          <c:tx>
            <c:v>Inkl. tillgångar, %</c:v>
          </c:tx>
          <c:spPr>
            <a:ln w="25400">
              <a:solidFill>
                <a:srgbClr val="FABA00"/>
              </a:solidFill>
              <a:prstDash val="solid"/>
            </a:ln>
          </c:spPr>
          <c:marker>
            <c:symbol val="none"/>
          </c:marker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val>
            <c:numRef>
              <c:f>LPlan!$D$131:$T$131</c:f>
              <c:numCache>
                <c:formatCode>0.0</c:formatCode>
                <c:ptCount val="17"/>
                <c:pt idx="0">
                  <c:v>45.967966757462229</c:v>
                </c:pt>
                <c:pt idx="1">
                  <c:v>45.621128569875921</c:v>
                </c:pt>
                <c:pt idx="2">
                  <c:v>45.167602911966178</c:v>
                </c:pt>
                <c:pt idx="3">
                  <c:v>44.414175281768422</c:v>
                </c:pt>
                <c:pt idx="4">
                  <c:v>40.262850677023287</c:v>
                </c:pt>
                <c:pt idx="5">
                  <c:v>34.945944233350204</c:v>
                </c:pt>
                <c:pt idx="6">
                  <c:v>30.608923197668908</c:v>
                </c:pt>
                <c:pt idx="7">
                  <c:v>32.425048258557297</c:v>
                </c:pt>
                <c:pt idx="8">
                  <c:v>30.533780439313247</c:v>
                </c:pt>
                <c:pt idx="9">
                  <c:v>28.314250406896939</c:v>
                </c:pt>
                <c:pt idx="10">
                  <c:v>27.943821993079677</c:v>
                </c:pt>
                <c:pt idx="11">
                  <c:v>28.145890632452929</c:v>
                </c:pt>
                <c:pt idx="12">
                  <c:v>29.037933142444196</c:v>
                </c:pt>
                <c:pt idx="13">
                  <c:v>27.608777638621344</c:v>
                </c:pt>
                <c:pt idx="14">
                  <c:v>24.510481452946937</c:v>
                </c:pt>
                <c:pt idx="15">
                  <c:v>24.059476350981033</c:v>
                </c:pt>
                <c:pt idx="16">
                  <c:v>22.442297361094091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271680"/>
        <c:axId val="41257600"/>
      </c:lineChart>
      <c:dateAx>
        <c:axId val="4125427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sv-SE"/>
          </a:p>
        </c:txPr>
        <c:crossAx val="41256064"/>
        <c:crosses val="autoZero"/>
        <c:auto val="0"/>
        <c:lblOffset val="100"/>
        <c:baseTimeUnit val="days"/>
        <c:majorUnit val="1"/>
        <c:minorUnit val="3"/>
      </c:dateAx>
      <c:valAx>
        <c:axId val="41256064"/>
        <c:scaling>
          <c:orientation val="minMax"/>
          <c:max val="1500"/>
          <c:min val="80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41254272"/>
        <c:crosses val="autoZero"/>
        <c:crossBetween val="between"/>
      </c:valAx>
      <c:valAx>
        <c:axId val="41257600"/>
        <c:scaling>
          <c:orientation val="minMax"/>
          <c:max val="70"/>
          <c:min val="0"/>
        </c:scaling>
        <c:delete val="0"/>
        <c:axPos val="r"/>
        <c:numFmt formatCode="0" sourceLinked="0"/>
        <c:majorTickMark val="none"/>
        <c:minorTickMark val="none"/>
        <c:tickLblPos val="nextTo"/>
        <c:crossAx val="41271680"/>
        <c:crosses val="max"/>
        <c:crossBetween val="between"/>
        <c:majorUnit val="10"/>
      </c:valAx>
      <c:catAx>
        <c:axId val="41271680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one"/>
        <c:crossAx val="41257600"/>
        <c:crosses val="autoZero"/>
        <c:auto val="1"/>
        <c:lblAlgn val="ctr"/>
        <c:lblOffset val="100"/>
        <c:noMultiLvlLbl val="0"/>
      </c:catAx>
      <c:spPr>
        <a:solidFill>
          <a:sysClr val="window" lastClr="FFFFFF"/>
        </a:solidFill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</c:plotArea>
    <c:legend>
      <c:legendPos val="b"/>
      <c:layout>
        <c:manualLayout>
          <c:xMode val="edge"/>
          <c:yMode val="edge"/>
          <c:x val="1.6194331983805667E-3"/>
          <c:y val="0.82082751552486999"/>
          <c:w val="0.99678500547164584"/>
          <c:h val="0.13158661035056493"/>
        </c:manualLayout>
      </c:layout>
      <c:overlay val="0"/>
      <c:spPr>
        <a:noFill/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ea typeface="Akzidenz-Grotesk Std Regular"/>
          <a:cs typeface="Arial" panose="020B0604020202020204" pitchFamily="34" charset="0"/>
        </a:defRPr>
      </a:pPr>
      <a:endParaRPr lang="sv-S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0.02811</cdr:x>
      <cdr:y>0.01642</cdr:y>
    </cdr:from>
    <cdr:to>
      <cdr:x>0.4751</cdr:x>
      <cdr:y>0.09871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477" y="74502"/>
          <a:ext cx="3505408" cy="3733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200" dirty="0">
              <a:latin typeface="Arial" panose="020B0604020202020204" pitchFamily="34" charset="0"/>
              <a:cs typeface="Arial" panose="020B0604020202020204" pitchFamily="34" charset="0"/>
            </a:rPr>
            <a:t>Procent</a:t>
          </a:r>
        </a:p>
      </cdr:txBody>
    </cdr:sp>
  </cdr:relSizeAnchor>
  <cdr:relSizeAnchor xmlns:cdr="http://schemas.openxmlformats.org/drawingml/2006/chartDrawing">
    <cdr:from>
      <cdr:x>0.72591</cdr:x>
      <cdr:y>0.10069</cdr:y>
    </cdr:from>
    <cdr:to>
      <cdr:x>0.93886</cdr:x>
      <cdr:y>0.92652</cdr:y>
    </cdr:to>
    <cdr:sp macro="" textlink="">
      <cdr:nvSpPr>
        <cdr:cNvPr id="3" name="Rectangle 2"/>
        <cdr:cNvSpPr/>
      </cdr:nvSpPr>
      <cdr:spPr bwMode="auto">
        <a:xfrm xmlns:a="http://schemas.openxmlformats.org/drawingml/2006/main">
          <a:off x="5692775" y="456838"/>
          <a:ext cx="1670000" cy="374686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5000"/>
          </a:sysClr>
        </a:solidFill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sv-SE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0.05969</cdr:x>
      <cdr:y>0.01432</cdr:y>
    </cdr:from>
    <cdr:to>
      <cdr:x>0.26802</cdr:x>
      <cdr:y>0.09661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8127" y="64977"/>
          <a:ext cx="1633723" cy="3733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200" dirty="0">
              <a:latin typeface="Arial" panose="020B0604020202020204" pitchFamily="34" charset="0"/>
              <a:cs typeface="Arial" panose="020B0604020202020204" pitchFamily="34" charset="0"/>
            </a:rPr>
            <a:t>År</a:t>
          </a:r>
        </a:p>
      </cdr:txBody>
    </cdr:sp>
  </cdr:relSizeAnchor>
  <cdr:relSizeAnchor xmlns:cdr="http://schemas.openxmlformats.org/drawingml/2006/chartDrawing">
    <cdr:from>
      <cdr:x>0.47935</cdr:x>
      <cdr:y>0.12407</cdr:y>
    </cdr:from>
    <cdr:to>
      <cdr:x>0.93357</cdr:x>
      <cdr:y>0.87509</cdr:y>
    </cdr:to>
    <cdr:sp macro="" textlink="">
      <cdr:nvSpPr>
        <cdr:cNvPr id="3" name="Rectangle 2"/>
        <cdr:cNvSpPr/>
      </cdr:nvSpPr>
      <cdr:spPr bwMode="auto">
        <a:xfrm xmlns:a="http://schemas.openxmlformats.org/drawingml/2006/main">
          <a:off x="3759200" y="562915"/>
          <a:ext cx="3562089" cy="340743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5000"/>
          </a:sysClr>
        </a:solidFill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sv-SE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0.80365</cdr:x>
      <cdr:y>0.10392</cdr:y>
    </cdr:from>
    <cdr:to>
      <cdr:x>0.95628</cdr:x>
      <cdr:y>0.68719</cdr:y>
    </cdr:to>
    <cdr:sp macro="" textlink="">
      <cdr:nvSpPr>
        <cdr:cNvPr id="4" name="Rectangle 3"/>
        <cdr:cNvSpPr/>
      </cdr:nvSpPr>
      <cdr:spPr bwMode="auto">
        <a:xfrm xmlns:a="http://schemas.openxmlformats.org/drawingml/2006/main">
          <a:off x="6302386" y="471481"/>
          <a:ext cx="1196962" cy="264636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50000"/>
            <a:alpha val="15000"/>
          </a:sysClr>
        </a:solidFill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wrap="square" lIns="18288" tIns="0" rIns="0" bIns="0" rtlCol="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sv-SE" sz="1100" dirty="0"/>
        </a:p>
      </cdr:txBody>
    </cdr:sp>
  </cdr:relSizeAnchor>
  <cdr:relSizeAnchor xmlns:cdr="http://schemas.openxmlformats.org/drawingml/2006/chartDrawing">
    <cdr:from>
      <cdr:x>0.01701</cdr:x>
      <cdr:y>0.0091</cdr:y>
    </cdr:from>
    <cdr:to>
      <cdr:x>0.1247</cdr:x>
      <cdr:y>0.05948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3378" y="41274"/>
          <a:ext cx="844532" cy="228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lIns="0" tIns="0" rtlCol="0"/>
        <a:lstStyle xmlns:a="http://schemas.openxmlformats.org/drawingml/2006/main"/>
        <a:p xmlns:a="http://schemas.openxmlformats.org/drawingml/2006/main">
          <a:r>
            <a:rPr lang="sv-SE" sz="1200" dirty="0">
              <a:latin typeface="Arial" panose="020B0604020202020204" pitchFamily="34" charset="0"/>
              <a:cs typeface="Arial" panose="020B0604020202020204" pitchFamily="34" charset="0"/>
            </a:rPr>
            <a:t>Miljarder kronor</a:t>
          </a:r>
        </a:p>
      </cdr:txBody>
    </cdr:sp>
  </cdr:relSizeAnchor>
  <cdr:relSizeAnchor xmlns:cdr="http://schemas.openxmlformats.org/drawingml/2006/chartDrawing">
    <cdr:from>
      <cdr:x>0.88502</cdr:x>
      <cdr:y>0.0147</cdr:y>
    </cdr:from>
    <cdr:to>
      <cdr:x>0.99757</cdr:x>
      <cdr:y>0.05529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40555" y="66675"/>
          <a:ext cx="882645" cy="184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0" tIns="0" rIns="0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sv-SE" sz="1200" dirty="0">
              <a:latin typeface="Arial" panose="020B0604020202020204" pitchFamily="34" charset="0"/>
              <a:cs typeface="Arial" panose="020B0604020202020204" pitchFamily="34" charset="0"/>
            </a:rPr>
            <a:t>Procent av</a:t>
          </a:r>
          <a:r>
            <a:rPr lang="sv-SE" sz="1200" baseline="0" dirty="0">
              <a:latin typeface="Arial" panose="020B0604020202020204" pitchFamily="34" charset="0"/>
              <a:cs typeface="Arial" panose="020B0604020202020204" pitchFamily="34" charset="0"/>
            </a:rPr>
            <a:t> BNP</a:t>
          </a:r>
          <a:endParaRPr lang="sv-SE" sz="1200" dirty="0"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sv-SE" sz="12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0.783</cdr:x>
      <cdr:y>0.17495</cdr:y>
    </cdr:from>
    <cdr:to>
      <cdr:x>0.85425</cdr:x>
      <cdr:y>0.22922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140451" y="793750"/>
          <a:ext cx="558800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sv-SE" sz="1000" dirty="0" smtClean="0">
              <a:latin typeface="Arial" panose="020B0604020202020204" pitchFamily="34" charset="0"/>
              <a:cs typeface="Arial" panose="020B0604020202020204" pitchFamily="34" charset="0"/>
            </a:rPr>
            <a:t>1 350</a:t>
          </a:r>
        </a:p>
      </cdr:txBody>
    </cdr:sp>
  </cdr:relSizeAnchor>
  <cdr:relSizeAnchor xmlns:cdr="http://schemas.openxmlformats.org/drawingml/2006/chartDrawing">
    <cdr:from>
      <cdr:x>0.83684</cdr:x>
      <cdr:y>0.13771</cdr:y>
    </cdr:from>
    <cdr:to>
      <cdr:x>0.9081</cdr:x>
      <cdr:y>0.19198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562725" y="624815"/>
          <a:ext cx="558838" cy="2462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 smtClean="0">
              <a:latin typeface="Arial" panose="020B0604020202020204" pitchFamily="34" charset="0"/>
              <a:cs typeface="Arial" panose="020B0604020202020204" pitchFamily="34" charset="0"/>
            </a:rPr>
            <a:t>1 372</a:t>
          </a:r>
        </a:p>
      </cdr:txBody>
    </cdr:sp>
  </cdr:relSizeAnchor>
  <cdr:relSizeAnchor xmlns:cdr="http://schemas.openxmlformats.org/drawingml/2006/chartDrawing">
    <cdr:from>
      <cdr:x>0.8915</cdr:x>
      <cdr:y>0.18251</cdr:y>
    </cdr:from>
    <cdr:to>
      <cdr:x>0.96275</cdr:x>
      <cdr:y>0.23678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991366" y="828076"/>
          <a:ext cx="558760" cy="2462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000" dirty="0" smtClean="0">
              <a:latin typeface="Arial" panose="020B0604020202020204" pitchFamily="34" charset="0"/>
              <a:cs typeface="Arial" panose="020B0604020202020204" pitchFamily="34" charset="0"/>
            </a:rPr>
            <a:t>1 342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4205C-CF0C-46E0-A411-1DFB548ADF6C}" type="datetimeFigureOut">
              <a:rPr lang="sv-SE" smtClean="0"/>
              <a:pPr/>
              <a:t>2016-10-26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BB46C-5B29-48A7-A493-F3F97FEE774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1496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454F8-AFAE-4238-82FB-EDEBA2A127F5}" type="datetimeFigureOut">
              <a:rPr lang="sv-SE" smtClean="0"/>
              <a:t>2016-10-26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6F5C1-B4D6-4883-81A6-4B54F742A9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516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6F5C1-B4D6-4883-81A6-4B54F742A963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4762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44925" y="1120775"/>
            <a:ext cx="4648200" cy="2041279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44925" y="3396558"/>
            <a:ext cx="4648200" cy="1752600"/>
          </a:xfrm>
        </p:spPr>
        <p:txBody>
          <a:bodyPr>
            <a:normAutofit/>
          </a:bodyPr>
          <a:lstStyle>
            <a:lvl1pPr marL="0" indent="0" algn="l">
              <a:buNone/>
              <a:defRPr sz="22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3839928" y="3314700"/>
            <a:ext cx="5302250" cy="1588"/>
          </a:xfrm>
          <a:prstGeom prst="line">
            <a:avLst/>
          </a:prstGeom>
          <a:ln>
            <a:solidFill>
              <a:srgbClr val="9981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1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038" y="2090738"/>
            <a:ext cx="2725737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latshållare fö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Två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386251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1530351"/>
            <a:ext cx="386251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5100025"/>
            <a:ext cx="3862800" cy="967399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15" name="Platshållare för text 9"/>
          <p:cNvSpPr>
            <a:spLocks noGrp="1"/>
          </p:cNvSpPr>
          <p:nvPr>
            <p:ph type="body" sz="quarter" idx="16" hasCustomPrompt="1"/>
          </p:nvPr>
        </p:nvSpPr>
        <p:spPr>
          <a:xfrm>
            <a:off x="4630325" y="5100025"/>
            <a:ext cx="3862800" cy="967399"/>
          </a:xfrm>
        </p:spPr>
        <p:txBody>
          <a:bodyPr>
            <a:normAutofit/>
          </a:bodyPr>
          <a:lstStyle>
            <a:lvl1pPr marL="0" indent="0">
              <a:buNone/>
              <a:defRPr sz="900" i="1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Fyr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1530351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latshållare för innehåll 2"/>
          <p:cNvSpPr>
            <a:spLocks noGrp="1"/>
          </p:cNvSpPr>
          <p:nvPr>
            <p:ph idx="15"/>
          </p:nvPr>
        </p:nvSpPr>
        <p:spPr>
          <a:xfrm>
            <a:off x="650875" y="3852253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latshållare för innehåll 2"/>
          <p:cNvSpPr>
            <a:spLocks noGrp="1"/>
          </p:cNvSpPr>
          <p:nvPr>
            <p:ph idx="16"/>
          </p:nvPr>
        </p:nvSpPr>
        <p:spPr>
          <a:xfrm>
            <a:off x="4630615" y="3852253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44925" y="1120775"/>
            <a:ext cx="4648200" cy="2041279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44925" y="3396558"/>
            <a:ext cx="4648200" cy="1752600"/>
          </a:xfrm>
        </p:spPr>
        <p:txBody>
          <a:bodyPr>
            <a:normAutofit/>
          </a:bodyPr>
          <a:lstStyle>
            <a:lvl1pPr marL="0" indent="0" algn="l">
              <a:buNone/>
              <a:defRPr sz="22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3839928" y="3314700"/>
            <a:ext cx="5302250" cy="1588"/>
          </a:xfrm>
          <a:prstGeom prst="line">
            <a:avLst/>
          </a:prstGeom>
          <a:ln>
            <a:solidFill>
              <a:srgbClr val="9981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1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038" y="2090738"/>
            <a:ext cx="2725737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atshållare fö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44925" y="1120775"/>
            <a:ext cx="4648200" cy="2041279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44925" y="3396558"/>
            <a:ext cx="4648200" cy="1752600"/>
          </a:xfrm>
        </p:spPr>
        <p:txBody>
          <a:bodyPr>
            <a:normAutofit/>
          </a:bodyPr>
          <a:lstStyle>
            <a:lvl1pPr marL="0" indent="0" algn="l">
              <a:buNone/>
              <a:defRPr sz="22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3839928" y="3314700"/>
            <a:ext cx="5302250" cy="1588"/>
          </a:xfrm>
          <a:prstGeom prst="line">
            <a:avLst/>
          </a:prstGeom>
          <a:ln>
            <a:solidFill>
              <a:srgbClr val="9981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4" descr="Lilla riksvapnet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20763" y="1227138"/>
            <a:ext cx="1943100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0"/>
            <a:ext cx="3862800" cy="4537075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630325" y="1530350"/>
            <a:ext cx="3862800" cy="4537075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368062"/>
            <a:ext cx="7842250" cy="3699363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50875" y="1530350"/>
            <a:ext cx="7842250" cy="761512"/>
          </a:xfrm>
        </p:spPr>
        <p:txBody>
          <a:bodyPr/>
          <a:lstStyle>
            <a:lvl1pPr marL="0" indent="0">
              <a:buNone/>
              <a:defRPr i="1"/>
            </a:lvl1pPr>
          </a:lstStyle>
          <a:p>
            <a:pPr lvl="0"/>
            <a:r>
              <a:rPr lang="sv-SE" dirty="0" smtClean="0"/>
              <a:t>Klicka för att lägga till en ingress</a:t>
            </a: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gress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368062"/>
            <a:ext cx="3862510" cy="3699363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50875" y="1530350"/>
            <a:ext cx="7842250" cy="761512"/>
          </a:xfrm>
        </p:spPr>
        <p:txBody>
          <a:bodyPr/>
          <a:lstStyle>
            <a:lvl1pPr marL="0" indent="0">
              <a:buNone/>
              <a:defRPr i="1"/>
            </a:lvl1pPr>
          </a:lstStyle>
          <a:p>
            <a:pPr lvl="0"/>
            <a:r>
              <a:rPr lang="sv-SE" dirty="0" smtClean="0"/>
              <a:t>Klicka för att lägga till en ingress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2368062"/>
            <a:ext cx="3862510" cy="3699363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sidfot 1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21" name="Platshållare för bild 12"/>
          <p:cNvSpPr>
            <a:spLocks noGrp="1"/>
          </p:cNvSpPr>
          <p:nvPr>
            <p:ph type="pic" sz="quarter" idx="13"/>
          </p:nvPr>
        </p:nvSpPr>
        <p:spPr>
          <a:xfrm>
            <a:off x="650875" y="1530349"/>
            <a:ext cx="1969233" cy="2665413"/>
          </a:xfrm>
        </p:spPr>
        <p:txBody>
          <a:bodyPr/>
          <a:lstStyle/>
          <a:p>
            <a:endParaRPr lang="sv-SE"/>
          </a:p>
        </p:txBody>
      </p:sp>
      <p:sp>
        <p:nvSpPr>
          <p:cNvPr id="2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4273550"/>
            <a:ext cx="1969200" cy="222252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500" b="1" i="0" baseline="0"/>
            </a:lvl1pPr>
          </a:lstStyle>
          <a:p>
            <a:pPr lvl="0"/>
            <a:r>
              <a:rPr lang="sv-SE" dirty="0" smtClean="0"/>
              <a:t>Ange namn</a:t>
            </a:r>
          </a:p>
        </p:txBody>
      </p:sp>
      <p:sp>
        <p:nvSpPr>
          <p:cNvPr id="25" name="Platshållare för text 9"/>
          <p:cNvSpPr>
            <a:spLocks noGrp="1"/>
          </p:cNvSpPr>
          <p:nvPr>
            <p:ph type="body" sz="quarter" idx="16" hasCustomPrompt="1"/>
          </p:nvPr>
        </p:nvSpPr>
        <p:spPr>
          <a:xfrm>
            <a:off x="650875" y="4554903"/>
            <a:ext cx="1969200" cy="561610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500" i="0" baseline="0"/>
            </a:lvl1pPr>
          </a:lstStyle>
          <a:p>
            <a:pPr lvl="0"/>
            <a:r>
              <a:rPr lang="sv-SE" dirty="0" smtClean="0"/>
              <a:t>Ange Titel</a:t>
            </a:r>
          </a:p>
        </p:txBody>
      </p:sp>
      <p:sp>
        <p:nvSpPr>
          <p:cNvPr id="26" name="Platshållare för bild 12"/>
          <p:cNvSpPr>
            <a:spLocks noGrp="1"/>
          </p:cNvSpPr>
          <p:nvPr>
            <p:ph type="pic" sz="quarter" idx="17"/>
          </p:nvPr>
        </p:nvSpPr>
        <p:spPr>
          <a:xfrm>
            <a:off x="2725859" y="1530349"/>
            <a:ext cx="1969233" cy="2665413"/>
          </a:xfrm>
        </p:spPr>
        <p:txBody>
          <a:bodyPr/>
          <a:lstStyle/>
          <a:p>
            <a:endParaRPr lang="sv-SE"/>
          </a:p>
        </p:txBody>
      </p:sp>
      <p:sp>
        <p:nvSpPr>
          <p:cNvPr id="27" name="Platshållare för text 9"/>
          <p:cNvSpPr>
            <a:spLocks noGrp="1"/>
          </p:cNvSpPr>
          <p:nvPr>
            <p:ph type="body" sz="quarter" idx="18" hasCustomPrompt="1"/>
          </p:nvPr>
        </p:nvSpPr>
        <p:spPr>
          <a:xfrm>
            <a:off x="2725859" y="4273550"/>
            <a:ext cx="1969200" cy="222252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500" b="1" i="0" baseline="0"/>
            </a:lvl1pPr>
          </a:lstStyle>
          <a:p>
            <a:pPr lvl="0"/>
            <a:r>
              <a:rPr lang="sv-SE" dirty="0" smtClean="0"/>
              <a:t>Ange namn</a:t>
            </a:r>
          </a:p>
        </p:txBody>
      </p:sp>
      <p:sp>
        <p:nvSpPr>
          <p:cNvPr id="28" name="Platshållare för text 9"/>
          <p:cNvSpPr>
            <a:spLocks noGrp="1"/>
          </p:cNvSpPr>
          <p:nvPr>
            <p:ph type="body" sz="quarter" idx="19" hasCustomPrompt="1"/>
          </p:nvPr>
        </p:nvSpPr>
        <p:spPr>
          <a:xfrm>
            <a:off x="2725859" y="4554903"/>
            <a:ext cx="1969200" cy="561610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500" i="0" baseline="0"/>
            </a:lvl1pPr>
          </a:lstStyle>
          <a:p>
            <a:pPr lvl="0"/>
            <a:r>
              <a:rPr lang="sv-SE" dirty="0" smtClean="0"/>
              <a:t>Ange Titel</a:t>
            </a:r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8" name="Platshållare för text 9"/>
          <p:cNvSpPr>
            <a:spLocks noGrp="1"/>
          </p:cNvSpPr>
          <p:nvPr>
            <p:ph type="body" sz="quarter" idx="24" hasCustomPrompt="1"/>
          </p:nvPr>
        </p:nvSpPr>
        <p:spPr>
          <a:xfrm>
            <a:off x="4872711" y="2373974"/>
            <a:ext cx="3620414" cy="2743258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tabLst/>
              <a:defRPr sz="1500" i="0" baseline="0"/>
            </a:lvl1pPr>
          </a:lstStyle>
          <a:p>
            <a:pPr lvl="0"/>
            <a:r>
              <a:rPr lang="sv-SE" dirty="0" smtClean="0"/>
              <a:t>Ange kontaktinformation</a:t>
            </a:r>
          </a:p>
        </p:txBody>
      </p:sp>
      <p:pic>
        <p:nvPicPr>
          <p:cNvPr id="19" name="Bildobjekt 1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0450" y="1530350"/>
            <a:ext cx="2982913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44925" y="1120775"/>
            <a:ext cx="4648200" cy="2041279"/>
          </a:xfrm>
        </p:spPr>
        <p:txBody>
          <a:bodyPr>
            <a:normAutofit/>
          </a:bodyPr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44925" y="3396558"/>
            <a:ext cx="4648200" cy="1752600"/>
          </a:xfrm>
        </p:spPr>
        <p:txBody>
          <a:bodyPr>
            <a:normAutofit/>
          </a:bodyPr>
          <a:lstStyle>
            <a:lvl1pPr marL="0" indent="0" algn="l">
              <a:buNone/>
              <a:defRPr sz="22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3839928" y="3314700"/>
            <a:ext cx="5302250" cy="1588"/>
          </a:xfrm>
          <a:prstGeom prst="line">
            <a:avLst/>
          </a:prstGeom>
          <a:ln>
            <a:solidFill>
              <a:srgbClr val="9981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latshållare fö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11" name="Picture 4" descr="Lilla riksvapnet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20763" y="1227138"/>
            <a:ext cx="1943100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E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784225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5100025"/>
            <a:ext cx="7842250" cy="967399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sidfot 1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Två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386251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1530351"/>
            <a:ext cx="386251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5100025"/>
            <a:ext cx="3862800" cy="967399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15" name="Platshållare för text 9"/>
          <p:cNvSpPr>
            <a:spLocks noGrp="1"/>
          </p:cNvSpPr>
          <p:nvPr>
            <p:ph type="body" sz="quarter" idx="16" hasCustomPrompt="1"/>
          </p:nvPr>
        </p:nvSpPr>
        <p:spPr>
          <a:xfrm>
            <a:off x="4630325" y="5100025"/>
            <a:ext cx="3862800" cy="967399"/>
          </a:xfrm>
        </p:spPr>
        <p:txBody>
          <a:bodyPr>
            <a:normAutofit/>
          </a:bodyPr>
          <a:lstStyle>
            <a:lvl1pPr marL="0" indent="0">
              <a:buNone/>
              <a:defRPr sz="900" i="1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17" name="Platshållare för datum 1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Fyr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1530351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3" name="Platshållare för innehåll 2"/>
          <p:cNvSpPr>
            <a:spLocks noGrp="1"/>
          </p:cNvSpPr>
          <p:nvPr>
            <p:ph idx="15"/>
          </p:nvPr>
        </p:nvSpPr>
        <p:spPr>
          <a:xfrm>
            <a:off x="650875" y="3852253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4" name="Platshållare för innehåll 2"/>
          <p:cNvSpPr>
            <a:spLocks noGrp="1"/>
          </p:cNvSpPr>
          <p:nvPr>
            <p:ph idx="16"/>
          </p:nvPr>
        </p:nvSpPr>
        <p:spPr>
          <a:xfrm>
            <a:off x="4630615" y="3852253"/>
            <a:ext cx="3862510" cy="2215172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7" name="Platshållare för datum 1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0"/>
            <a:ext cx="38628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630325" y="1530350"/>
            <a:ext cx="38628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368062"/>
            <a:ext cx="7842250" cy="3699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50875" y="1530350"/>
            <a:ext cx="7842250" cy="761512"/>
          </a:xfrm>
        </p:spPr>
        <p:txBody>
          <a:bodyPr/>
          <a:lstStyle>
            <a:lvl1pPr marL="0" indent="0">
              <a:buNone/>
              <a:defRPr i="1"/>
            </a:lvl1pPr>
          </a:lstStyle>
          <a:p>
            <a:pPr lvl="0"/>
            <a:r>
              <a:rPr lang="sv-SE" dirty="0" smtClean="0"/>
              <a:t>Klicka för att lägga till en ingress</a:t>
            </a: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gress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50875" y="2368062"/>
            <a:ext cx="3862510" cy="3699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50875" y="1530350"/>
            <a:ext cx="7842250" cy="761512"/>
          </a:xfrm>
        </p:spPr>
        <p:txBody>
          <a:bodyPr/>
          <a:lstStyle>
            <a:lvl1pPr marL="0" indent="0">
              <a:buNone/>
              <a:defRPr i="1"/>
            </a:lvl1pPr>
          </a:lstStyle>
          <a:p>
            <a:pPr lvl="0"/>
            <a:r>
              <a:rPr lang="sv-SE" dirty="0" smtClean="0"/>
              <a:t>Klicka för att lägga till en ingress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idx="14"/>
          </p:nvPr>
        </p:nvSpPr>
        <p:spPr>
          <a:xfrm>
            <a:off x="4630615" y="2368062"/>
            <a:ext cx="3862510" cy="3699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pic>
        <p:nvPicPr>
          <p:cNvPr id="11" name="Bildobjekt 1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0450" y="1530350"/>
            <a:ext cx="2982913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Platshållare för bild 12"/>
          <p:cNvSpPr>
            <a:spLocks noGrp="1"/>
          </p:cNvSpPr>
          <p:nvPr>
            <p:ph type="pic" sz="quarter" idx="13"/>
          </p:nvPr>
        </p:nvSpPr>
        <p:spPr>
          <a:xfrm>
            <a:off x="650875" y="1530349"/>
            <a:ext cx="1969233" cy="2665413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2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4273550"/>
            <a:ext cx="1969200" cy="222252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200" b="1" i="0" baseline="0"/>
            </a:lvl1pPr>
          </a:lstStyle>
          <a:p>
            <a:pPr lvl="0"/>
            <a:r>
              <a:rPr lang="sv-SE" dirty="0" smtClean="0"/>
              <a:t>Ange namn</a:t>
            </a:r>
          </a:p>
        </p:txBody>
      </p:sp>
      <p:sp>
        <p:nvSpPr>
          <p:cNvPr id="25" name="Platshållare för text 9"/>
          <p:cNvSpPr>
            <a:spLocks noGrp="1"/>
          </p:cNvSpPr>
          <p:nvPr>
            <p:ph type="body" sz="quarter" idx="16" hasCustomPrompt="1"/>
          </p:nvPr>
        </p:nvSpPr>
        <p:spPr>
          <a:xfrm>
            <a:off x="650875" y="4554903"/>
            <a:ext cx="1969200" cy="561610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200" i="0" baseline="0"/>
            </a:lvl1pPr>
          </a:lstStyle>
          <a:p>
            <a:pPr lvl="0"/>
            <a:r>
              <a:rPr lang="sv-SE" dirty="0" smtClean="0"/>
              <a:t>Ange Titel</a:t>
            </a:r>
          </a:p>
        </p:txBody>
      </p:sp>
      <p:sp>
        <p:nvSpPr>
          <p:cNvPr id="26" name="Platshållare för bild 12"/>
          <p:cNvSpPr>
            <a:spLocks noGrp="1"/>
          </p:cNvSpPr>
          <p:nvPr>
            <p:ph type="pic" sz="quarter" idx="17"/>
          </p:nvPr>
        </p:nvSpPr>
        <p:spPr>
          <a:xfrm>
            <a:off x="2725859" y="1530349"/>
            <a:ext cx="1969233" cy="2665413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27" name="Platshållare för text 9"/>
          <p:cNvSpPr>
            <a:spLocks noGrp="1"/>
          </p:cNvSpPr>
          <p:nvPr>
            <p:ph type="body" sz="quarter" idx="18" hasCustomPrompt="1"/>
          </p:nvPr>
        </p:nvSpPr>
        <p:spPr>
          <a:xfrm>
            <a:off x="2725859" y="4273550"/>
            <a:ext cx="1969200" cy="222252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200" b="1" i="0" baseline="0"/>
            </a:lvl1pPr>
          </a:lstStyle>
          <a:p>
            <a:pPr lvl="0"/>
            <a:r>
              <a:rPr lang="sv-SE" dirty="0" smtClean="0"/>
              <a:t>Ange namn</a:t>
            </a:r>
          </a:p>
        </p:txBody>
      </p:sp>
      <p:sp>
        <p:nvSpPr>
          <p:cNvPr id="28" name="Platshållare för text 9"/>
          <p:cNvSpPr>
            <a:spLocks noGrp="1"/>
          </p:cNvSpPr>
          <p:nvPr>
            <p:ph type="body" sz="quarter" idx="19" hasCustomPrompt="1"/>
          </p:nvPr>
        </p:nvSpPr>
        <p:spPr>
          <a:xfrm>
            <a:off x="2725859" y="4554903"/>
            <a:ext cx="1969200" cy="561610"/>
          </a:xfrm>
        </p:spPr>
        <p:txBody>
          <a:bodyPr>
            <a:normAutofit/>
          </a:bodyPr>
          <a:lstStyle>
            <a:lvl1pPr marL="0" indent="0">
              <a:buNone/>
              <a:tabLst/>
              <a:defRPr sz="1200" i="0" baseline="0"/>
            </a:lvl1pPr>
          </a:lstStyle>
          <a:p>
            <a:pPr lvl="0"/>
            <a:r>
              <a:rPr lang="sv-SE" dirty="0" smtClean="0"/>
              <a:t>Ange Titel</a:t>
            </a:r>
          </a:p>
        </p:txBody>
      </p:sp>
      <p:sp>
        <p:nvSpPr>
          <p:cNvPr id="30" name="Platshållare för datum 29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31" name="Platshållare för bildnummer 3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2" name="Platshållare för sidfot 31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text 9"/>
          <p:cNvSpPr>
            <a:spLocks noGrp="1"/>
          </p:cNvSpPr>
          <p:nvPr>
            <p:ph type="body" sz="quarter" idx="24" hasCustomPrompt="1"/>
          </p:nvPr>
        </p:nvSpPr>
        <p:spPr>
          <a:xfrm>
            <a:off x="4872711" y="2373974"/>
            <a:ext cx="3620414" cy="2743258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tabLst/>
              <a:defRPr sz="1500" i="0" baseline="0"/>
            </a:lvl1pPr>
          </a:lstStyle>
          <a:p>
            <a:pPr lvl="0"/>
            <a:r>
              <a:rPr lang="sv-SE" dirty="0" smtClean="0"/>
              <a:t>Ange kontaktinformation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r &amp; Diagram - E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650875" y="1530351"/>
            <a:ext cx="7842250" cy="3422650"/>
          </a:xfrm>
        </p:spPr>
        <p:txBody>
          <a:bodyPr/>
          <a:lstStyle>
            <a:lvl1pPr marL="0" indent="0">
              <a:spcBef>
                <a:spcPts val="1800"/>
              </a:spcBef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latshållare för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650875" y="5100025"/>
            <a:ext cx="7842250" cy="967399"/>
          </a:xfrm>
        </p:spPr>
        <p:txBody>
          <a:bodyPr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pPr lvl="0"/>
            <a:r>
              <a:rPr lang="sv-SE" dirty="0" smtClean="0"/>
              <a:t>Klicka för att lägga till diagramtext</a:t>
            </a: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6378575"/>
            <a:ext cx="9144000" cy="479425"/>
          </a:xfrm>
          <a:prstGeom prst="rect">
            <a:avLst/>
          </a:prstGeom>
          <a:solidFill>
            <a:srgbClr val="BE9E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13312" tIns="56656" rIns="113312" bIns="56656" anchor="ctr"/>
          <a:lstStyle/>
          <a:p>
            <a:pPr algn="ctr" defTabSz="457159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12" name="Bildobjekt 9"/>
          <p:cNvPicPr>
            <a:picLocks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38988" y="6464300"/>
            <a:ext cx="162083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50140" y="217488"/>
            <a:ext cx="7842985" cy="903288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1530350"/>
            <a:ext cx="7842250" cy="45370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40633" y="6543935"/>
            <a:ext cx="555121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180123" y="6543935"/>
            <a:ext cx="4746121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75525" y="6543935"/>
            <a:ext cx="287184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3" r:id="rId2"/>
    <p:sldLayoutId id="2147483662" r:id="rId3"/>
    <p:sldLayoutId id="2147483650" r:id="rId4"/>
    <p:sldLayoutId id="2147483660" r:id="rId5"/>
    <p:sldLayoutId id="2147483661" r:id="rId6"/>
    <p:sldLayoutId id="2147483654" r:id="rId7"/>
    <p:sldLayoutId id="2147483676" r:id="rId8"/>
    <p:sldLayoutId id="2147483672" r:id="rId9"/>
    <p:sldLayoutId id="2147483674" r:id="rId10"/>
    <p:sldLayoutId id="214748367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ts val="1800"/>
        </a:spcBef>
        <a:spcAft>
          <a:spcPts val="0"/>
        </a:spcAft>
        <a:buClr>
          <a:srgbClr val="BE9E55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spcBef>
          <a:spcPts val="500"/>
        </a:spcBef>
        <a:buClr>
          <a:srgbClr val="BE9E55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2563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2563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−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50140" y="217488"/>
            <a:ext cx="7842985" cy="903288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0875" y="1530350"/>
            <a:ext cx="7842250" cy="45370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40633" y="6543935"/>
            <a:ext cx="555121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2011-11-25 •</a:t>
            </a:r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186341" y="6543935"/>
            <a:ext cx="4746121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75525" y="6543935"/>
            <a:ext cx="287184" cy="14409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228F3A8-713B-4D36-B82A-96E797891AA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Bildobjekt 4"/>
          <p:cNvPicPr>
            <a:picLocks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62788" y="6430110"/>
            <a:ext cx="1728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Rak 14"/>
          <p:cNvCxnSpPr/>
          <p:nvPr/>
        </p:nvCxnSpPr>
        <p:spPr>
          <a:xfrm>
            <a:off x="0" y="6367222"/>
            <a:ext cx="9144000" cy="4274"/>
          </a:xfrm>
          <a:prstGeom prst="line">
            <a:avLst/>
          </a:prstGeom>
          <a:ln w="6350" cap="flat" cmpd="sng" algn="ctr">
            <a:solidFill>
              <a:srgbClr val="99814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ts val="1800"/>
        </a:spcBef>
        <a:spcAft>
          <a:spcPts val="0"/>
        </a:spcAft>
        <a:buClr>
          <a:srgbClr val="BE9E55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spcBef>
          <a:spcPts val="500"/>
        </a:spcBef>
        <a:buClr>
          <a:srgbClr val="BE9E55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2563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2563" algn="l" defTabSz="914400" rtl="0" eaLnBrk="1" latinLnBrk="0" hangingPunct="1">
        <a:spcBef>
          <a:spcPts val="500"/>
        </a:spcBef>
        <a:buClr>
          <a:schemeClr val="bg2"/>
        </a:buClr>
        <a:buFont typeface="Arial" pitchFamily="34" charset="0"/>
        <a:buChar char="−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Statsupplåning</a:t>
            </a:r>
            <a:br>
              <a:rPr lang="sv-SE" dirty="0" smtClean="0"/>
            </a:br>
            <a:r>
              <a:rPr lang="sv-SE" sz="2800" dirty="0" smtClean="0"/>
              <a:t>– prognos och analys 2016:3</a:t>
            </a: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26 oktober 2016</a:t>
            </a:r>
            <a:endParaRPr lang="sv-S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</a:t>
            </a:fld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Skattekontot, flödes- och ränteantaganden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898704" y="5489367"/>
            <a:ext cx="5308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i="1" dirty="0" smtClean="0"/>
              <a:t>Not: Ingen hänsyn tagen till eventuella skatteeffekter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10" y="2310321"/>
            <a:ext cx="7255780" cy="2422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076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Prognosförändringar jämfört med juni</a:t>
            </a:r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64" y="1605101"/>
            <a:ext cx="6791417" cy="4121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676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Statens finansiella sparande och budgetsaldo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12</a:t>
            </a:fld>
            <a:endParaRPr lang="sv-S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" y="2088197"/>
            <a:ext cx="7840980" cy="3421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78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Lägre upplåningsbehov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dirty="0"/>
              <a:t>Upplåningsbehovet blir totalt drygt 30 miljarder kronor lägre per år jämfört med </a:t>
            </a:r>
            <a:r>
              <a:rPr lang="sv-SE" dirty="0" smtClean="0"/>
              <a:t>juniprognosen</a:t>
            </a:r>
          </a:p>
          <a:p>
            <a:r>
              <a:rPr lang="sv-SE" dirty="0" smtClean="0"/>
              <a:t>Det beror på lägre nettolånebehov och mindre refinansieringsbehov</a:t>
            </a:r>
          </a:p>
          <a:p>
            <a:pPr lvl="1"/>
            <a:r>
              <a:rPr lang="sv-SE" dirty="0" smtClean="0"/>
              <a:t>Minskad upplåning 2016 ger mindre förfall på penningmarknaden 2017</a:t>
            </a:r>
          </a:p>
          <a:p>
            <a:r>
              <a:rPr lang="sv-SE" dirty="0" smtClean="0"/>
              <a:t>I den första </a:t>
            </a:r>
            <a:r>
              <a:rPr lang="sv-SE" dirty="0"/>
              <a:t>prognosen för 2018 är </a:t>
            </a:r>
            <a:r>
              <a:rPr lang="sv-SE" dirty="0" smtClean="0"/>
              <a:t>upplåningsbehovet </a:t>
            </a:r>
            <a:r>
              <a:rPr lang="sv-SE" dirty="0"/>
              <a:t>totalt 294 miljarder kronor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11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Upplåningsbehov, brutto</a:t>
            </a:r>
            <a:endParaRPr lang="sv-S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14</a:t>
            </a:fld>
            <a:endParaRPr lang="sv-SE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889911"/>
              </p:ext>
            </p:extLst>
          </p:nvPr>
        </p:nvGraphicFramePr>
        <p:xfrm>
          <a:off x="739139" y="1331912"/>
          <a:ext cx="7585710" cy="4722109"/>
        </p:xfrm>
        <a:graphic>
          <a:graphicData uri="http://schemas.openxmlformats.org/drawingml/2006/table">
            <a:tbl>
              <a:tblPr firstRow="1" firstCol="1" bandRow="1"/>
              <a:tblGrid>
                <a:gridCol w="5106886"/>
                <a:gridCol w="837138"/>
                <a:gridCol w="820843"/>
                <a:gridCol w="820843"/>
              </a:tblGrid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Miljarder kronor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Nettolånebehov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-80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-20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Affärsdagsjustering mm</a:t>
                      </a:r>
                      <a:r>
                        <a:rPr lang="sv-SE" sz="1200" b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Privatmarknad &amp; säkerheter, netto</a:t>
                      </a:r>
                      <a:r>
                        <a:rPr lang="sv-SE" sz="1200" b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Förfall penningmarknad</a:t>
                      </a:r>
                      <a:r>
                        <a:rPr lang="sv-SE" sz="1200" b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284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158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202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Statsskuldväxlar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Commercial paper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Likviditetsförvaltningsinstrument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Förfall, byten och uppköp, kapitalmarknad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107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Statsobligationer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Realobligationer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Obligationer i utländsk valuta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39">
                <a:tc>
                  <a:txBody>
                    <a:bodyPr/>
                    <a:lstStyle/>
                    <a:p>
                      <a:pPr marL="90170" indent="-90170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Totalt upplåningsbehov, brutto</a:t>
                      </a:r>
                      <a:r>
                        <a:rPr lang="sv-SE" sz="1200" b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314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349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36195" indent="-90170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0170" algn="l"/>
                        </a:tabLst>
                      </a:pPr>
                      <a:r>
                        <a:rPr lang="sv-SE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294</a:t>
                      </a:r>
                    </a:p>
                  </a:txBody>
                  <a:tcPr marL="28575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506">
                <a:tc gridSpan="4">
                  <a:txBody>
                    <a:bodyPr/>
                    <a:lstStyle/>
                    <a:p>
                      <a:pPr marL="43180" indent="-43180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100" i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r>
                        <a:rPr lang="sv-SE" sz="11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sv-SE" sz="1100" i="1" baseline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Justering för skillnaden i redovisningen av upplåning respektive nettolånebehov. Skillnaderna avser likvid- respektive affärsdag samt beräkning av räntebetalningar för penningmarknadsinstrument. 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4132">
                <a:tc gridSpan="4">
                  <a:txBody>
                    <a:bodyPr/>
                    <a:lstStyle/>
                    <a:p>
                      <a:pPr marL="43180" indent="-43180">
                        <a:lnSpc>
                          <a:spcPts val="9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100" i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r>
                        <a:rPr lang="sv-SE" sz="11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Nettoförändring i privatmarknadsupplåning och säkerheter.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4132">
                <a:tc gridSpan="4">
                  <a:txBody>
                    <a:bodyPr/>
                    <a:lstStyle/>
                    <a:p>
                      <a:pPr marL="43180" indent="-43180">
                        <a:lnSpc>
                          <a:spcPts val="9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100" i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r>
                        <a:rPr lang="sv-SE" sz="11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Initial stock med förfall inom 12 månader.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4132">
                <a:tc gridSpan="4">
                  <a:txBody>
                    <a:bodyPr/>
                    <a:lstStyle/>
                    <a:p>
                      <a:pPr marL="43180" indent="-43180">
                        <a:lnSpc>
                          <a:spcPts val="9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sv-SE" sz="1100" i="1" baseline="30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  <a:r>
                        <a:rPr lang="sv-SE" sz="110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Avser behovet av upplåning på den institutionella marknaden.</a:t>
                      </a:r>
                    </a:p>
                  </a:txBody>
                  <a:tcPr marL="0" marR="285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1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Upplåningen fortsätter att minska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Riksgälden drar ned emissionsvolymen i alla typer av </a:t>
            </a:r>
            <a:r>
              <a:rPr lang="sv-SE" dirty="0" smtClean="0"/>
              <a:t>statspapper</a:t>
            </a:r>
          </a:p>
          <a:p>
            <a:r>
              <a:rPr lang="sv-SE" dirty="0"/>
              <a:t>Den största neddragningen görs </a:t>
            </a:r>
            <a:r>
              <a:rPr lang="sv-SE" dirty="0" smtClean="0"/>
              <a:t>i statsskuldväxlar</a:t>
            </a:r>
          </a:p>
          <a:p>
            <a:pPr lvl="1"/>
            <a:r>
              <a:rPr lang="sv-SE" dirty="0"/>
              <a:t>Auktionsvolymen </a:t>
            </a:r>
            <a:r>
              <a:rPr lang="sv-SE" dirty="0" smtClean="0"/>
              <a:t>sänks </a:t>
            </a:r>
            <a:r>
              <a:rPr lang="sv-SE" dirty="0"/>
              <a:t>från 15 till 10 miljarder kronor </a:t>
            </a:r>
            <a:endParaRPr lang="sv-SE" dirty="0" smtClean="0"/>
          </a:p>
          <a:p>
            <a:r>
              <a:rPr lang="sv-SE" dirty="0"/>
              <a:t>Upplåningen i statsobligationer sänks </a:t>
            </a:r>
            <a:r>
              <a:rPr lang="sv-SE" dirty="0" smtClean="0"/>
              <a:t>från 3,5 till </a:t>
            </a:r>
            <a:r>
              <a:rPr lang="sv-SE" dirty="0"/>
              <a:t>3 miljarder kronor </a:t>
            </a:r>
            <a:r>
              <a:rPr lang="sv-SE" dirty="0" smtClean="0"/>
              <a:t>per auktion</a:t>
            </a:r>
          </a:p>
          <a:p>
            <a:r>
              <a:rPr lang="sv-SE" dirty="0"/>
              <a:t>A</a:t>
            </a:r>
            <a:r>
              <a:rPr lang="sv-SE" dirty="0" smtClean="0"/>
              <a:t>uktions­volymen i realobligationer sänks </a:t>
            </a:r>
            <a:r>
              <a:rPr lang="sv-SE" dirty="0"/>
              <a:t>från 1 miljard till 750 miljoner </a:t>
            </a:r>
            <a:r>
              <a:rPr lang="sv-SE" dirty="0" smtClean="0"/>
              <a:t>kronor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1512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Upplåning kapitalmarknad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Minskad upplåning i statsobligationer </a:t>
            </a:r>
            <a:endParaRPr lang="sv-SE" dirty="0" smtClean="0"/>
          </a:p>
          <a:p>
            <a:pPr lvl="1"/>
            <a:r>
              <a:rPr lang="sv-SE" dirty="0"/>
              <a:t>Auktionsvolymen sänks från 3,5 miljarder kronor till 3 miljarder kronor i auktionen den 2 </a:t>
            </a:r>
            <a:r>
              <a:rPr lang="sv-SE" dirty="0" smtClean="0"/>
              <a:t>november</a:t>
            </a:r>
          </a:p>
          <a:p>
            <a:pPr lvl="1"/>
            <a:r>
              <a:rPr lang="sv-SE" dirty="0"/>
              <a:t>N</a:t>
            </a:r>
            <a:r>
              <a:rPr lang="sv-SE" dirty="0" smtClean="0"/>
              <a:t>y </a:t>
            </a:r>
            <a:r>
              <a:rPr lang="sv-SE" dirty="0"/>
              <a:t>statsobligation i tioårssegmentet SGB 1060 X% 12 Maj </a:t>
            </a:r>
            <a:r>
              <a:rPr lang="sv-SE" dirty="0" smtClean="0"/>
              <a:t>2028 </a:t>
            </a:r>
          </a:p>
          <a:p>
            <a:r>
              <a:rPr lang="sv-SE" dirty="0" smtClean="0"/>
              <a:t>Emissionsvolymen </a:t>
            </a:r>
            <a:r>
              <a:rPr lang="sv-SE" dirty="0"/>
              <a:t>i realobligationer </a:t>
            </a:r>
            <a:r>
              <a:rPr lang="sv-SE" dirty="0" smtClean="0"/>
              <a:t>minskar</a:t>
            </a:r>
          </a:p>
          <a:p>
            <a:pPr lvl="1"/>
            <a:r>
              <a:rPr lang="sv-SE" dirty="0" smtClean="0"/>
              <a:t>Emissionsvolymen </a:t>
            </a:r>
            <a:r>
              <a:rPr lang="sv-SE" dirty="0"/>
              <a:t>minskar </a:t>
            </a:r>
            <a:r>
              <a:rPr lang="sv-SE" dirty="0" smtClean="0"/>
              <a:t>till </a:t>
            </a:r>
            <a:r>
              <a:rPr lang="sv-SE" dirty="0"/>
              <a:t>750 </a:t>
            </a:r>
            <a:r>
              <a:rPr lang="sv-SE" dirty="0" smtClean="0"/>
              <a:t>miljoner kronor den </a:t>
            </a:r>
            <a:r>
              <a:rPr lang="sv-SE" dirty="0"/>
              <a:t>10 november </a:t>
            </a:r>
            <a:endParaRPr lang="sv-SE" dirty="0" smtClean="0"/>
          </a:p>
          <a:p>
            <a:pPr lvl="1"/>
            <a:r>
              <a:rPr lang="sv-SE" dirty="0" smtClean="0"/>
              <a:t>Ny </a:t>
            </a:r>
            <a:r>
              <a:rPr lang="sv-SE" dirty="0"/>
              <a:t>tioårig realobligation SGB IL 3113 X% 1 Dec 2027 i februari nästa </a:t>
            </a:r>
            <a:r>
              <a:rPr lang="sv-SE" dirty="0" smtClean="0"/>
              <a:t>år</a:t>
            </a:r>
          </a:p>
          <a:p>
            <a:pPr lvl="1"/>
            <a:r>
              <a:rPr lang="sv-SE" dirty="0"/>
              <a:t>I</a:t>
            </a:r>
            <a:r>
              <a:rPr lang="sv-SE" dirty="0" smtClean="0"/>
              <a:t>nbyten </a:t>
            </a:r>
            <a:r>
              <a:rPr lang="sv-SE" dirty="0"/>
              <a:t>av SGB IL 3110 som förfaller 1 juni 2019 mot längre </a:t>
            </a:r>
            <a:r>
              <a:rPr lang="sv-SE" dirty="0" smtClean="0"/>
              <a:t>realobligationer</a:t>
            </a:r>
          </a:p>
          <a:p>
            <a:r>
              <a:rPr lang="sv-SE" dirty="0" smtClean="0"/>
              <a:t>Valutaupplåning </a:t>
            </a:r>
            <a:r>
              <a:rPr lang="sv-SE" dirty="0"/>
              <a:t>endast för </a:t>
            </a:r>
            <a:r>
              <a:rPr lang="sv-SE" dirty="0" smtClean="0"/>
              <a:t>Riksbanken</a:t>
            </a:r>
          </a:p>
          <a:p>
            <a:pPr marL="180975" lvl="1" indent="0">
              <a:buNone/>
            </a:pPr>
            <a:endParaRPr lang="sv-SE" dirty="0"/>
          </a:p>
          <a:p>
            <a:pPr lvl="1"/>
            <a:endParaRPr lang="sv-SE" dirty="0" smtClean="0"/>
          </a:p>
          <a:p>
            <a:pPr marL="180975" lvl="1" indent="0">
              <a:buNone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060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Upplåning enligt ny prognos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17</a:t>
            </a:fld>
            <a:endParaRPr lang="sv-S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625459"/>
              </p:ext>
            </p:extLst>
          </p:nvPr>
        </p:nvGraphicFramePr>
        <p:xfrm>
          <a:off x="736600" y="1303337"/>
          <a:ext cx="6711950" cy="4611696"/>
        </p:xfrm>
        <a:graphic>
          <a:graphicData uri="http://schemas.openxmlformats.org/drawingml/2006/table">
            <a:tbl>
              <a:tblPr/>
              <a:tblGrid>
                <a:gridCol w="4365249"/>
                <a:gridCol w="438955"/>
                <a:gridCol w="396943"/>
                <a:gridCol w="554676"/>
                <a:gridCol w="396943"/>
                <a:gridCol w="559184"/>
              </a:tblGrid>
              <a:tr h="288231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Miljarder kronor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(jun)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(jun)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Upplåning penningmarknad </a:t>
                      </a:r>
                      <a:r>
                        <a:rPr lang="sv-SE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(223)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Statsskuldväxlar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(120)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(130)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Commercial paper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statens egen 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vidareutl. till Riksbanken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Likviditetsförvaltningsinstrument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Upplåning kapitalmarknad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(159)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Statsobligationer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Realobligationer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Obligationer i utländsk valuta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statens egen 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vidareutl. till Riksbanken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upplåning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(347)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(383)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31">
                <a:tc gridSpan="5">
                  <a:txBody>
                    <a:bodyPr/>
                    <a:lstStyle/>
                    <a:p>
                      <a:pPr algn="l" fontAlgn="b"/>
                      <a:r>
                        <a:rPr lang="sv-SE" sz="1200" b="0" i="1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sv-SE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Utestående stock per den sista december.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6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Realandel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18</a:t>
            </a:fld>
            <a:endParaRPr lang="sv-S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0143552"/>
              </p:ext>
            </p:extLst>
          </p:nvPr>
        </p:nvGraphicFramePr>
        <p:xfrm>
          <a:off x="650875" y="1530350"/>
          <a:ext cx="7842250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8349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 smtClean="0"/>
              <a:t>Den nominella kronskuldens duration, löptider upp till 12 år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19</a:t>
            </a:fld>
            <a:endParaRPr lang="sv-S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1224552"/>
              </p:ext>
            </p:extLst>
          </p:nvPr>
        </p:nvGraphicFramePr>
        <p:xfrm>
          <a:off x="650875" y="1530350"/>
          <a:ext cx="7842250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5915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/>
          <p:cNvSpPr>
            <a:spLocks noGrp="1"/>
          </p:cNvSpPr>
          <p:nvPr>
            <p:ph type="title"/>
          </p:nvPr>
        </p:nvSpPr>
        <p:spPr>
          <a:xfrm>
            <a:off x="650140" y="217488"/>
            <a:ext cx="8013569" cy="903288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Lägre nettolånebehov leder till mindre emissioner </a:t>
            </a:r>
            <a:endParaRPr lang="sv-SE" dirty="0"/>
          </a:p>
        </p:txBody>
      </p:sp>
      <p:sp>
        <p:nvSpPr>
          <p:cNvPr id="15" name="Platshållare för innehåll 1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Överskott i statsbudgeten 2016 vänds till </a:t>
            </a:r>
            <a:r>
              <a:rPr lang="sv-SE" dirty="0"/>
              <a:t>underskott </a:t>
            </a:r>
            <a:r>
              <a:rPr lang="sv-SE" dirty="0" smtClean="0"/>
              <a:t>2017</a:t>
            </a:r>
          </a:p>
          <a:p>
            <a:pPr lvl="1"/>
            <a:r>
              <a:rPr lang="sv-SE" dirty="0" smtClean="0"/>
              <a:t>Från 80 miljarder kronor till -33 miljarder kronor</a:t>
            </a:r>
          </a:p>
          <a:p>
            <a:r>
              <a:rPr lang="sv-SE" dirty="0" smtClean="0"/>
              <a:t>Överskott på 20 miljarder 2018</a:t>
            </a:r>
          </a:p>
          <a:p>
            <a:r>
              <a:rPr lang="sv-SE" dirty="0" smtClean="0"/>
              <a:t>Stor </a:t>
            </a:r>
            <a:r>
              <a:rPr lang="sv-SE" dirty="0"/>
              <a:t>påverkan på prognosen från </a:t>
            </a:r>
            <a:r>
              <a:rPr lang="sv-SE" dirty="0" smtClean="0"/>
              <a:t>skattekontoflöden</a:t>
            </a:r>
          </a:p>
          <a:p>
            <a:pPr lvl="1"/>
            <a:r>
              <a:rPr lang="sv-SE" dirty="0"/>
              <a:t>Ofrivillig och dyr </a:t>
            </a:r>
            <a:r>
              <a:rPr lang="sv-SE" dirty="0" smtClean="0"/>
              <a:t>upplåning, totala </a:t>
            </a:r>
            <a:r>
              <a:rPr lang="sv-SE" dirty="0"/>
              <a:t>överinsättningar idag ca 55 miljarder kronor</a:t>
            </a:r>
          </a:p>
          <a:p>
            <a:pPr lvl="1"/>
            <a:r>
              <a:rPr lang="sv-SE" dirty="0" smtClean="0"/>
              <a:t>Risk </a:t>
            </a:r>
            <a:r>
              <a:rPr lang="sv-SE" dirty="0"/>
              <a:t>för feltolkning av statsfinansernas utveckling</a:t>
            </a:r>
          </a:p>
          <a:p>
            <a:pPr lvl="1"/>
            <a:r>
              <a:rPr lang="sv-SE" dirty="0"/>
              <a:t>Inlåning via Skatteverket påverkar Riksgäldens </a:t>
            </a:r>
            <a:r>
              <a:rPr lang="sv-SE" dirty="0" smtClean="0"/>
              <a:t>upplåning</a:t>
            </a:r>
          </a:p>
          <a:p>
            <a:pPr lvl="1"/>
            <a:r>
              <a:rPr lang="sv-SE" dirty="0"/>
              <a:t>Fortfarande starka incitament för företag att placera på skattekontot</a:t>
            </a:r>
          </a:p>
          <a:p>
            <a:r>
              <a:rPr lang="sv-SE" dirty="0" smtClean="0"/>
              <a:t>Statsbudgetens saldo </a:t>
            </a:r>
            <a:r>
              <a:rPr lang="sv-SE" dirty="0"/>
              <a:t>2016-2017 </a:t>
            </a:r>
            <a:r>
              <a:rPr lang="sv-SE" dirty="0" smtClean="0"/>
              <a:t>har reviderats upp, </a:t>
            </a:r>
            <a:r>
              <a:rPr lang="sv-SE" dirty="0"/>
              <a:t>dvs. nettolånebehovet är lägre</a:t>
            </a:r>
            <a:endParaRPr lang="sv-SE" dirty="0" smtClean="0"/>
          </a:p>
          <a:p>
            <a:pPr lvl="1"/>
            <a:r>
              <a:rPr lang="sv-SE" dirty="0" smtClean="0"/>
              <a:t>48 </a:t>
            </a:r>
            <a:r>
              <a:rPr lang="sv-SE" dirty="0"/>
              <a:t>miljarder </a:t>
            </a:r>
            <a:r>
              <a:rPr lang="sv-SE" dirty="0" smtClean="0"/>
              <a:t>kronor jämfört </a:t>
            </a:r>
            <a:r>
              <a:rPr lang="sv-SE" dirty="0"/>
              <a:t>med föregående </a:t>
            </a:r>
            <a:r>
              <a:rPr lang="sv-SE" dirty="0" smtClean="0"/>
              <a:t>prognos från juni</a:t>
            </a:r>
            <a:endParaRPr lang="sv-SE" sz="200" dirty="0" smtClean="0"/>
          </a:p>
          <a:p>
            <a:r>
              <a:rPr lang="sv-SE" dirty="0" smtClean="0"/>
              <a:t>Lägre emissionsvolym i alla typer av statspapper, framför allt i statsskuldväxlar</a:t>
            </a:r>
          </a:p>
          <a:p>
            <a:pPr lvl="1"/>
            <a:r>
              <a:rPr lang="sv-SE" dirty="0"/>
              <a:t>Lägre emissionsvolym i statsobligationer </a:t>
            </a:r>
            <a:r>
              <a:rPr lang="sv-SE" dirty="0" smtClean="0"/>
              <a:t>begränsar på marginalen </a:t>
            </a:r>
            <a:r>
              <a:rPr lang="sv-SE" dirty="0"/>
              <a:t>utrymmet för ytterligare Riksbanksköp</a:t>
            </a:r>
            <a:endParaRPr lang="sv-SE" dirty="0" smtClean="0"/>
          </a:p>
          <a:p>
            <a:pPr lvl="1"/>
            <a:r>
              <a:rPr lang="sv-SE" dirty="0" smtClean="0"/>
              <a:t>Repor </a:t>
            </a:r>
            <a:r>
              <a:rPr lang="sv-SE" dirty="0"/>
              <a:t>med Riksgälden </a:t>
            </a:r>
            <a:r>
              <a:rPr lang="sv-SE" dirty="0" smtClean="0"/>
              <a:t>väntas ligga </a:t>
            </a:r>
            <a:r>
              <a:rPr lang="sv-SE" dirty="0"/>
              <a:t>kvar på högre nivåer än normalt </a:t>
            </a:r>
            <a:r>
              <a:rPr lang="sv-SE" dirty="0" smtClean="0"/>
              <a:t>även framöver</a:t>
            </a:r>
            <a:r>
              <a:rPr lang="sv-SE" dirty="0"/>
              <a:t>.</a:t>
            </a:r>
            <a:endParaRPr lang="sv-S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138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Statsskuldens utveckling 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20</a:t>
            </a:fld>
            <a:endParaRPr lang="sv-S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72319277"/>
              </p:ext>
            </p:extLst>
          </p:nvPr>
        </p:nvGraphicFramePr>
        <p:xfrm>
          <a:off x="650875" y="1530350"/>
          <a:ext cx="7842250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109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9018" y="2374769"/>
            <a:ext cx="7842985" cy="903288"/>
          </a:xfrm>
        </p:spPr>
        <p:txBody>
          <a:bodyPr/>
          <a:lstStyle/>
          <a:p>
            <a:pPr algn="ctr"/>
            <a:r>
              <a:rPr lang="sv-SE" dirty="0" smtClean="0"/>
              <a:t>Extrabilder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361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0140" y="217488"/>
            <a:ext cx="8103243" cy="903288"/>
          </a:xfrm>
        </p:spPr>
        <p:txBody>
          <a:bodyPr>
            <a:normAutofit/>
          </a:bodyPr>
          <a:lstStyle/>
          <a:p>
            <a:r>
              <a:rPr lang="sv-SE" dirty="0" smtClean="0"/>
              <a:t>Förändring av valutaexponering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22</a:t>
            </a:fld>
            <a:endParaRPr lang="sv-S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084387"/>
            <a:ext cx="75057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69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Nettolånebehovets utveckling mellan år</a:t>
            </a:r>
            <a:endParaRPr lang="sv-SE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075" y="1597980"/>
            <a:ext cx="5895168" cy="4220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446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Stark svensk tillväxt mattas av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Svensk ekonomi nära balans</a:t>
            </a:r>
          </a:p>
          <a:p>
            <a:r>
              <a:rPr lang="sv-SE" dirty="0" smtClean="0"/>
              <a:t>BNP växer med drygt 3 procent 2016 och knappt 2 procent 2017-2018</a:t>
            </a:r>
          </a:p>
          <a:p>
            <a:pPr lvl="1"/>
            <a:r>
              <a:rPr lang="sv-SE" dirty="0" smtClean="0"/>
              <a:t>Drivet av inhemsk efterfrågan</a:t>
            </a:r>
          </a:p>
          <a:p>
            <a:pPr lvl="1"/>
            <a:r>
              <a:rPr lang="sv-SE" dirty="0" smtClean="0"/>
              <a:t>Återhämtning i omvärlden fortsatt långsam</a:t>
            </a:r>
          </a:p>
          <a:p>
            <a:r>
              <a:rPr lang="sv-SE" dirty="0" smtClean="0"/>
              <a:t>Arbetsmarknaden fortsatt stark</a:t>
            </a:r>
          </a:p>
          <a:p>
            <a:pPr lvl="1"/>
            <a:r>
              <a:rPr lang="sv-SE" dirty="0" smtClean="0"/>
              <a:t>Sysselsättningen växer med 1,5 procent 2016</a:t>
            </a:r>
          </a:p>
          <a:p>
            <a:pPr lvl="1"/>
            <a:r>
              <a:rPr lang="sv-SE" dirty="0" smtClean="0"/>
              <a:t>Fallet i arbetslösheten planar ut 2018</a:t>
            </a:r>
          </a:p>
          <a:p>
            <a:r>
              <a:rPr lang="sv-SE" dirty="0" smtClean="0"/>
              <a:t>Risken för en sämre utveckling väger över</a:t>
            </a:r>
          </a:p>
          <a:p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918" y="1934872"/>
            <a:ext cx="3862387" cy="2896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145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Makroprognosen i sammanfattning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8" name="TextBox 7"/>
          <p:cNvSpPr txBox="1"/>
          <p:nvPr/>
        </p:nvSpPr>
        <p:spPr>
          <a:xfrm>
            <a:off x="650042" y="2260005"/>
            <a:ext cx="35282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b="1" dirty="0" smtClean="0"/>
              <a:t>Försörjningsbalans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54187" y="2260005"/>
            <a:ext cx="35282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b="1" dirty="0" smtClean="0"/>
              <a:t>Arbetsmarknad</a:t>
            </a:r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2794324"/>
            <a:ext cx="3862388" cy="2009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28" y="2793098"/>
            <a:ext cx="3862387" cy="85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4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Större överskott 2016, lägre underskott 2017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2" y="1930400"/>
            <a:ext cx="3398982" cy="4137025"/>
          </a:xfrm>
        </p:spPr>
        <p:txBody>
          <a:bodyPr/>
          <a:lstStyle/>
          <a:p>
            <a:r>
              <a:rPr lang="sv-SE" dirty="0" smtClean="0"/>
              <a:t>Statsbudgetens saldo 38 respektive 10 </a:t>
            </a:r>
            <a:r>
              <a:rPr lang="sv-SE" dirty="0"/>
              <a:t>miljarder </a:t>
            </a:r>
            <a:r>
              <a:rPr lang="sv-SE" dirty="0" smtClean="0"/>
              <a:t>kronor starkare 2016 och 2017 jämfört med juniprognosen.</a:t>
            </a:r>
          </a:p>
          <a:p>
            <a:r>
              <a:rPr lang="sv-SE" dirty="0" smtClean="0"/>
              <a:t>Skatteinbetalningar högre än prognos…</a:t>
            </a:r>
          </a:p>
          <a:p>
            <a:r>
              <a:rPr lang="sv-SE" dirty="0" smtClean="0"/>
              <a:t>…men prognos på underliggande skatter i linje med utfall</a:t>
            </a:r>
          </a:p>
          <a:p>
            <a:r>
              <a:rPr lang="sv-SE" dirty="0" smtClean="0"/>
              <a:t>Förklaringen: skattekonto</a:t>
            </a:r>
          </a:p>
          <a:p>
            <a:pPr lvl="1"/>
            <a:r>
              <a:rPr lang="sv-SE" dirty="0" smtClean="0"/>
              <a:t>Placeringar</a:t>
            </a:r>
          </a:p>
          <a:p>
            <a:pPr lvl="1"/>
            <a:r>
              <a:rPr lang="sv-SE" dirty="0" smtClean="0"/>
              <a:t>Tidigarelagda inbetalningar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906" y="1907266"/>
            <a:ext cx="3862387" cy="3413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70404" y="1468590"/>
            <a:ext cx="3657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b="1" dirty="0" smtClean="0"/>
              <a:t>Nettolånebehov, utfall och prognos</a:t>
            </a:r>
          </a:p>
        </p:txBody>
      </p:sp>
      <p:sp>
        <p:nvSpPr>
          <p:cNvPr id="7" name="Right Brace 6"/>
          <p:cNvSpPr/>
          <p:nvPr/>
        </p:nvSpPr>
        <p:spPr>
          <a:xfrm>
            <a:off x="8285020" y="3278909"/>
            <a:ext cx="175491" cy="106218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Box 7"/>
          <p:cNvSpPr txBox="1"/>
          <p:nvPr/>
        </p:nvSpPr>
        <p:spPr>
          <a:xfrm>
            <a:off x="8423569" y="3676069"/>
            <a:ext cx="88668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dirty="0" smtClean="0">
                <a:solidFill>
                  <a:srgbClr val="FF0000"/>
                </a:solidFill>
              </a:rPr>
              <a:t>27 mdkr</a:t>
            </a:r>
          </a:p>
        </p:txBody>
      </p:sp>
    </p:spTree>
    <p:extLst>
      <p:ext uri="{BB962C8B-B14F-4D97-AF65-F5344CB8AC3E}">
        <p14:creationId xmlns:p14="http://schemas.microsoft.com/office/powerpoint/2010/main" val="89908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Ny prognos på nettolånebehovet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-</a:t>
            </a:r>
            <a:r>
              <a:rPr lang="sv-SE" dirty="0" smtClean="0"/>
              <a:t>80 miljarder kronor för 2016, (föregående prognos -41).</a:t>
            </a:r>
          </a:p>
          <a:p>
            <a:r>
              <a:rPr lang="sv-SE" dirty="0" smtClean="0"/>
              <a:t>33 miljarder kronor för 2017, </a:t>
            </a:r>
            <a:r>
              <a:rPr lang="sv-SE" dirty="0"/>
              <a:t>(föregående prognos 42</a:t>
            </a:r>
            <a:r>
              <a:rPr lang="sv-SE" dirty="0" smtClean="0"/>
              <a:t>) </a:t>
            </a:r>
          </a:p>
          <a:p>
            <a:r>
              <a:rPr lang="sv-SE" dirty="0"/>
              <a:t>-20 miljarder </a:t>
            </a:r>
            <a:r>
              <a:rPr lang="sv-SE" dirty="0" smtClean="0"/>
              <a:t>kronor för 2018</a:t>
            </a:r>
          </a:p>
          <a:p>
            <a:pPr lvl="1"/>
            <a:r>
              <a:rPr lang="sv-SE" dirty="0" smtClean="0"/>
              <a:t>Antagande om 15 miljarder kronor i ofinansierade reformer.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/>
              <a:t>	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597" y="3278742"/>
            <a:ext cx="6254474" cy="1994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303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Vad driver företagens placeringar på skattekontot?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40" y="1810067"/>
            <a:ext cx="6675120" cy="3977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8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Både företag och hushåll har ökat sina placeringar på skattekontot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12" name="TextBox 11"/>
          <p:cNvSpPr txBox="1"/>
          <p:nvPr/>
        </p:nvSpPr>
        <p:spPr>
          <a:xfrm>
            <a:off x="452589" y="1874995"/>
            <a:ext cx="2770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u="sng" dirty="0" smtClean="0"/>
              <a:t>Total ställning </a:t>
            </a:r>
            <a:r>
              <a:rPr lang="sv-SE" sz="1400" u="sng" dirty="0"/>
              <a:t>på skattekontot</a:t>
            </a:r>
            <a:endParaRPr lang="sv-SE" sz="1400" u="sng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516583" y="1874995"/>
            <a:ext cx="4507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u="sng" dirty="0" smtClean="0"/>
              <a:t>Ställning </a:t>
            </a:r>
            <a:r>
              <a:rPr lang="sv-SE" sz="1400" u="sng" dirty="0"/>
              <a:t>på skattekontot, </a:t>
            </a:r>
            <a:r>
              <a:rPr lang="sv-SE" sz="1400" u="sng" dirty="0" smtClean="0"/>
              <a:t>företag resp. privatpersoner</a:t>
            </a:r>
            <a:endParaRPr lang="sv-SE" sz="1400" u="sng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69" y="2405687"/>
            <a:ext cx="3911890" cy="346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Grp="1" noChangeAspect="1" noChangeArrowheads="1"/>
          </p:cNvPicPr>
          <p:nvPr>
            <p:ph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8" y="2365370"/>
            <a:ext cx="3862387" cy="342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773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Överinsättningar på skattekonto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sz="1800" dirty="0"/>
              <a:t>Totala </a:t>
            </a:r>
            <a:r>
              <a:rPr lang="sv-SE" sz="1800" dirty="0" smtClean="0"/>
              <a:t>överinsättningar idag </a:t>
            </a:r>
            <a:r>
              <a:rPr lang="sv-SE" sz="1800" dirty="0"/>
              <a:t>ca 55 </a:t>
            </a:r>
            <a:r>
              <a:rPr lang="sv-SE" sz="1800" dirty="0" smtClean="0"/>
              <a:t>miljarder kronor</a:t>
            </a:r>
            <a:endParaRPr lang="sv-SE" sz="1800" dirty="0"/>
          </a:p>
          <a:p>
            <a:r>
              <a:rPr lang="sv-SE" sz="1800" dirty="0" smtClean="0"/>
              <a:t>Ofrivillig och dyr </a:t>
            </a:r>
            <a:r>
              <a:rPr lang="sv-SE" sz="1800" dirty="0"/>
              <a:t>upplåning</a:t>
            </a:r>
          </a:p>
          <a:p>
            <a:pPr lvl="1"/>
            <a:r>
              <a:rPr lang="sv-SE" sz="1400" dirty="0" smtClean="0"/>
              <a:t>Riksgälden uppskattar statens merkostnad till</a:t>
            </a:r>
            <a:r>
              <a:rPr lang="sv-SE" sz="1400" dirty="0"/>
              <a:t> ca 1,4 miljarder kronor </a:t>
            </a:r>
            <a:r>
              <a:rPr lang="sv-SE" sz="1400" dirty="0" smtClean="0"/>
              <a:t>2015-2018</a:t>
            </a:r>
          </a:p>
          <a:p>
            <a:r>
              <a:rPr lang="sv-SE" sz="1800" dirty="0" smtClean="0"/>
              <a:t>Risk </a:t>
            </a:r>
            <a:r>
              <a:rPr lang="sv-SE" sz="1800" dirty="0"/>
              <a:t>för feltolkning av statsfinansernas </a:t>
            </a:r>
            <a:r>
              <a:rPr lang="sv-SE" sz="1800" dirty="0" smtClean="0"/>
              <a:t>utveckling</a:t>
            </a:r>
            <a:endParaRPr lang="sv-SE" sz="1800" dirty="0"/>
          </a:p>
          <a:p>
            <a:r>
              <a:rPr lang="sv-SE" sz="1800" dirty="0"/>
              <a:t>Inlåning via </a:t>
            </a:r>
            <a:r>
              <a:rPr lang="sv-SE" sz="1800" dirty="0" smtClean="0"/>
              <a:t>Skatteverket </a:t>
            </a:r>
            <a:r>
              <a:rPr lang="sv-SE" sz="1800" dirty="0"/>
              <a:t>påverkar Riksgäldens </a:t>
            </a:r>
            <a:r>
              <a:rPr lang="sv-SE" sz="1800" dirty="0" smtClean="0"/>
              <a:t>upplåning</a:t>
            </a:r>
            <a:endParaRPr lang="sv-SE" sz="1800" dirty="0"/>
          </a:p>
          <a:p>
            <a:r>
              <a:rPr lang="sv-SE" sz="1700" dirty="0" smtClean="0"/>
              <a:t>Fortfarande starka incitament för företag att placera på skattekontot</a:t>
            </a:r>
          </a:p>
          <a:p>
            <a:pPr marL="0" indent="0">
              <a:buNone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28F3A8-713B-4D36-B82A-96E797891AA7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017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ksgalden_A4">
  <a:themeElements>
    <a:clrScheme name="Riksgälden">
      <a:dk1>
        <a:sysClr val="windowText" lastClr="000000"/>
      </a:dk1>
      <a:lt1>
        <a:sysClr val="window" lastClr="FFFFFF"/>
      </a:lt1>
      <a:dk2>
        <a:srgbClr val="D5AA41"/>
      </a:dk2>
      <a:lt2>
        <a:srgbClr val="7F7F7F"/>
      </a:lt2>
      <a:accent1>
        <a:srgbClr val="0062A6"/>
      </a:accent1>
      <a:accent2>
        <a:srgbClr val="A0A0A0"/>
      </a:accent2>
      <a:accent3>
        <a:srgbClr val="5A8C46"/>
      </a:accent3>
      <a:accent4>
        <a:srgbClr val="FABA00"/>
      </a:accent4>
      <a:accent5>
        <a:srgbClr val="A0007D"/>
      </a:accent5>
      <a:accent6>
        <a:srgbClr val="BE462D"/>
      </a:accent6>
      <a:hlink>
        <a:srgbClr val="000000"/>
      </a:hlink>
      <a:folHlink>
        <a:srgbClr val="000000"/>
      </a:folHlink>
    </a:clrScheme>
    <a:fontScheme name="Riksgäld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Riksgälden - Linje i sidfot">
  <a:themeElements>
    <a:clrScheme name="Riksgälden">
      <a:dk1>
        <a:sysClr val="windowText" lastClr="000000"/>
      </a:dk1>
      <a:lt1>
        <a:sysClr val="window" lastClr="FFFFFF"/>
      </a:lt1>
      <a:dk2>
        <a:srgbClr val="D5AA41"/>
      </a:dk2>
      <a:lt2>
        <a:srgbClr val="7F7F7F"/>
      </a:lt2>
      <a:accent1>
        <a:srgbClr val="A0A0A0"/>
      </a:accent1>
      <a:accent2>
        <a:srgbClr val="0062A6"/>
      </a:accent2>
      <a:accent3>
        <a:srgbClr val="5A8C46"/>
      </a:accent3>
      <a:accent4>
        <a:srgbClr val="FABA00"/>
      </a:accent4>
      <a:accent5>
        <a:srgbClr val="A0007D"/>
      </a:accent5>
      <a:accent6>
        <a:srgbClr val="BE462D"/>
      </a:accent6>
      <a:hlink>
        <a:srgbClr val="000000"/>
      </a:hlink>
      <a:folHlink>
        <a:srgbClr val="000000"/>
      </a:folHlink>
    </a:clrScheme>
    <a:fontScheme name="Riksgäld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Riksgalden_A4</Template>
  <TotalTime>532</TotalTime>
  <Words>920</Words>
  <Application>Microsoft Office PowerPoint</Application>
  <PresentationFormat>On-screen Show (4:3)</PresentationFormat>
  <Paragraphs>267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Riksgalden_A4</vt:lpstr>
      <vt:lpstr>Riksgälden - Linje i sidfot</vt:lpstr>
      <vt:lpstr>Statsupplåning – prognos och analys 2016:3</vt:lpstr>
      <vt:lpstr>Lägre nettolånebehov leder till mindre emissioner </vt:lpstr>
      <vt:lpstr>Stark svensk tillväxt mattas av</vt:lpstr>
      <vt:lpstr>Makroprognosen i sammanfattning</vt:lpstr>
      <vt:lpstr>Större överskott 2016, lägre underskott 2017</vt:lpstr>
      <vt:lpstr>Ny prognos på nettolånebehovet</vt:lpstr>
      <vt:lpstr>Vad driver företagens placeringar på skattekontot?</vt:lpstr>
      <vt:lpstr>Både företag och hushåll har ökat sina placeringar på skattekontot</vt:lpstr>
      <vt:lpstr>Överinsättningar på skattekonto</vt:lpstr>
      <vt:lpstr>Skattekontot, flödes- och ränteantaganden</vt:lpstr>
      <vt:lpstr>Prognosförändringar jämfört med juni</vt:lpstr>
      <vt:lpstr>Statens finansiella sparande och budgetsaldo</vt:lpstr>
      <vt:lpstr>Lägre upplåningsbehov</vt:lpstr>
      <vt:lpstr>Upplåningsbehov, brutto</vt:lpstr>
      <vt:lpstr>Upplåningen fortsätter att minska</vt:lpstr>
      <vt:lpstr>Upplåning kapitalmarknad</vt:lpstr>
      <vt:lpstr>Upplåning enligt ny prognos</vt:lpstr>
      <vt:lpstr>Realandel</vt:lpstr>
      <vt:lpstr>Den nominella kronskuldens duration, löptider upp till 12 år</vt:lpstr>
      <vt:lpstr>Statsskuldens utveckling </vt:lpstr>
      <vt:lpstr>Extrabilder</vt:lpstr>
      <vt:lpstr>Förändring av valutaexponering</vt:lpstr>
      <vt:lpstr>Nettolånebehovets utveckling mellan år</vt:lpstr>
    </vt:vector>
  </TitlesOfParts>
  <Company>Riksgalden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Statsupplåning – prognos och analys 2016:3</dc:title>
  <dc:creator>Bjellerup, Mårten</dc:creator>
  <cp:lastModifiedBy>Bjellerup, Mårten</cp:lastModifiedBy>
  <cp:revision>53</cp:revision>
  <dcterms:created xsi:type="dcterms:W3CDTF">2016-10-19T08:00:18Z</dcterms:created>
  <dcterms:modified xsi:type="dcterms:W3CDTF">2016-10-26T05:32:12Z</dcterms:modified>
</cp:coreProperties>
</file>