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4" r:id="rId2"/>
  </p:sldMasterIdLst>
  <p:notesMasterIdLst>
    <p:notesMasterId r:id="rId19"/>
  </p:notesMasterIdLst>
  <p:handoutMasterIdLst>
    <p:handoutMasterId r:id="rId20"/>
  </p:handoutMasterIdLst>
  <p:sldIdLst>
    <p:sldId id="258" r:id="rId3"/>
    <p:sldId id="257" r:id="rId4"/>
    <p:sldId id="259" r:id="rId5"/>
    <p:sldId id="292" r:id="rId6"/>
    <p:sldId id="261" r:id="rId7"/>
    <p:sldId id="263" r:id="rId8"/>
    <p:sldId id="262" r:id="rId9"/>
    <p:sldId id="264" r:id="rId10"/>
    <p:sldId id="265" r:id="rId11"/>
    <p:sldId id="290" r:id="rId12"/>
    <p:sldId id="267" r:id="rId13"/>
    <p:sldId id="284" r:id="rId14"/>
    <p:sldId id="285" r:id="rId15"/>
    <p:sldId id="286" r:id="rId16"/>
    <p:sldId id="287" r:id="rId17"/>
    <p:sldId id="288" r:id="rId18"/>
  </p:sldIdLst>
  <p:sldSz cx="9144000" cy="6858000" type="screen4x3"/>
  <p:notesSz cx="6724650" cy="97742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1098" y="-84"/>
      </p:cViewPr>
      <p:guideLst>
        <p:guide orient="horz"/>
        <p:guide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22" d="100"/>
          <a:sy n="122" d="100"/>
        </p:scale>
        <p:origin x="-4950" y="-114"/>
      </p:cViewPr>
      <p:guideLst>
        <p:guide orient="horz" pos="3079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aida\MS\L&#229;neplanering\L&#229;neplaner\L&#229;neplanering%20okt%202016%20Ver%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53292729485528"/>
          <c:y val="9.8831242932578264E-2"/>
          <c:w val="0.8781823769149778"/>
          <c:h val="0.58952977428304176"/>
        </c:manualLayout>
      </c:layout>
      <c:barChart>
        <c:barDir val="col"/>
        <c:grouping val="clustered"/>
        <c:varyColors val="0"/>
        <c:ser>
          <c:idx val="0"/>
          <c:order val="0"/>
          <c:tx>
            <c:v>Statsskuld</c:v>
          </c:tx>
          <c:spPr>
            <a:solidFill>
              <a:srgbClr val="0062A6"/>
            </a:solidFill>
            <a:ln/>
          </c:spPr>
          <c:invertIfNegative val="0"/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cat>
            <c:numRef>
              <c:f>LPlan!$D$1:$T$1</c:f>
              <c:numCache>
                <c:formatCode>0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LPlan!$D$127:$T$127</c:f>
              <c:numCache>
                <c:formatCode>#,##0</c:formatCode>
                <c:ptCount val="17"/>
                <c:pt idx="0">
                  <c:v>1203.594786846</c:v>
                </c:pt>
                <c:pt idx="1">
                  <c:v>1238.302185949</c:v>
                </c:pt>
                <c:pt idx="2">
                  <c:v>1271.247990635</c:v>
                </c:pt>
                <c:pt idx="3">
                  <c:v>1315.446886321</c:v>
                </c:pt>
                <c:pt idx="4">
                  <c:v>1274.1560206429999</c:v>
                </c:pt>
                <c:pt idx="5">
                  <c:v>1167.9960967249999</c:v>
                </c:pt>
                <c:pt idx="6">
                  <c:v>1120.2589825719999</c:v>
                </c:pt>
                <c:pt idx="7">
                  <c:v>1189.2653499979999</c:v>
                </c:pt>
                <c:pt idx="8">
                  <c:v>1179.346736065</c:v>
                </c:pt>
                <c:pt idx="9">
                  <c:v>1150.7665887420001</c:v>
                </c:pt>
                <c:pt idx="10">
                  <c:v>1146.165279108</c:v>
                </c:pt>
                <c:pt idx="11">
                  <c:v>1277.100028198</c:v>
                </c:pt>
                <c:pt idx="12">
                  <c:v>1394.3136547639999</c:v>
                </c:pt>
                <c:pt idx="13">
                  <c:v>1403.421077338</c:v>
                </c:pt>
                <c:pt idx="14">
                  <c:v>1349.5938585882948</c:v>
                </c:pt>
                <c:pt idx="15">
                  <c:v>1371.8178417569991</c:v>
                </c:pt>
                <c:pt idx="16">
                  <c:v>1341.8802977829544</c:v>
                </c:pt>
              </c:numCache>
            </c:numRef>
          </c:val>
        </c:ser>
        <c:ser>
          <c:idx val="1"/>
          <c:order val="1"/>
          <c:tx>
            <c:v>Inkl. tillgångar</c:v>
          </c:tx>
          <c:spPr>
            <a:solidFill>
              <a:srgbClr val="A0A0A0"/>
            </a:solidFill>
            <a:ln/>
          </c:spPr>
          <c:invertIfNegative val="0"/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cat>
            <c:numRef>
              <c:f>LPlan!$D$1:$T$1</c:f>
              <c:numCache>
                <c:formatCode>0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LPlan!$D$128:$T$128</c:f>
              <c:numCache>
                <c:formatCode>#,##0</c:formatCode>
                <c:ptCount val="17"/>
                <c:pt idx="0">
                  <c:v>1181.319745388</c:v>
                </c:pt>
                <c:pt idx="1">
                  <c:v>1221.481082049</c:v>
                </c:pt>
                <c:pt idx="2">
                  <c:v>1267.0032044239999</c:v>
                </c:pt>
                <c:pt idx="3">
                  <c:v>1291.2764133380001</c:v>
                </c:pt>
                <c:pt idx="4">
                  <c:v>1247.7783553899999</c:v>
                </c:pt>
                <c:pt idx="5">
                  <c:v>1152.1863027239999</c:v>
                </c:pt>
                <c:pt idx="6">
                  <c:v>1036.907576155</c:v>
                </c:pt>
                <c:pt idx="7">
                  <c:v>1066.300630237</c:v>
                </c:pt>
                <c:pt idx="8">
                  <c:v>1074.7872394369999</c:v>
                </c:pt>
                <c:pt idx="9">
                  <c:v>1035.3323681009999</c:v>
                </c:pt>
                <c:pt idx="10">
                  <c:v>1029.673952801</c:v>
                </c:pt>
                <c:pt idx="11">
                  <c:v>1061.0744640830001</c:v>
                </c:pt>
                <c:pt idx="12">
                  <c:v>1143.1769671249999</c:v>
                </c:pt>
                <c:pt idx="13">
                  <c:v>1154.1868817970001</c:v>
                </c:pt>
                <c:pt idx="14">
                  <c:v>1072.2855476112948</c:v>
                </c:pt>
                <c:pt idx="15">
                  <c:v>1094.5095307799991</c:v>
                </c:pt>
                <c:pt idx="16">
                  <c:v>1064.5719868059543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axId val="42469632"/>
        <c:axId val="42483712"/>
      </c:barChart>
      <c:lineChart>
        <c:grouping val="standard"/>
        <c:varyColors val="0"/>
        <c:ser>
          <c:idx val="2"/>
          <c:order val="2"/>
          <c:tx>
            <c:v>Statsskuld, %</c:v>
          </c:tx>
          <c:spPr>
            <a:ln w="25400">
              <a:solidFill>
                <a:srgbClr val="A0007D"/>
              </a:solidFill>
              <a:prstDash val="solid"/>
            </a:ln>
          </c:spPr>
          <c:marker>
            <c:symbol val="none"/>
          </c:marker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val>
            <c:numRef>
              <c:f>LPlan!$D$130:$T$130</c:f>
              <c:numCache>
                <c:formatCode>0.0</c:formatCode>
                <c:ptCount val="17"/>
                <c:pt idx="0">
                  <c:v>46.834741709171965</c:v>
                </c:pt>
                <c:pt idx="1">
                  <c:v>46.249380415104547</c:v>
                </c:pt>
                <c:pt idx="2">
                  <c:v>45.318925984674422</c:v>
                </c:pt>
                <c:pt idx="3">
                  <c:v>45.245532234177354</c:v>
                </c:pt>
                <c:pt idx="4">
                  <c:v>41.113995427773588</c:v>
                </c:pt>
                <c:pt idx="5">
                  <c:v>35.425457119585282</c:v>
                </c:pt>
                <c:pt idx="6">
                  <c:v>33.069409412743362</c:v>
                </c:pt>
                <c:pt idx="7">
                  <c:v>36.164272319096582</c:v>
                </c:pt>
                <c:pt idx="8">
                  <c:v>33.504225747685936</c:v>
                </c:pt>
                <c:pt idx="9">
                  <c:v>31.471143332739882</c:v>
                </c:pt>
                <c:pt idx="10">
                  <c:v>31.105223597155884</c:v>
                </c:pt>
                <c:pt idx="11">
                  <c:v>33.876150013117027</c:v>
                </c:pt>
                <c:pt idx="12">
                  <c:v>35.417077015169532</c:v>
                </c:pt>
                <c:pt idx="13">
                  <c:v>33.570595081840551</c:v>
                </c:pt>
                <c:pt idx="14">
                  <c:v>30.849240963500101</c:v>
                </c:pt>
                <c:pt idx="15">
                  <c:v>30.155259496082493</c:v>
                </c:pt>
                <c:pt idx="16">
                  <c:v>28.288248271676302</c:v>
                </c:pt>
              </c:numCache>
            </c:numRef>
          </c:val>
          <c:smooth val="0"/>
        </c:ser>
        <c:ser>
          <c:idx val="3"/>
          <c:order val="3"/>
          <c:tx>
            <c:v>Inkl. tillgångar, %</c:v>
          </c:tx>
          <c:spPr>
            <a:ln w="25400">
              <a:solidFill>
                <a:srgbClr val="FABA00"/>
              </a:solidFill>
              <a:prstDash val="solid"/>
            </a:ln>
          </c:spPr>
          <c:marker>
            <c:symbol val="none"/>
          </c:marker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val>
            <c:numRef>
              <c:f>LPlan!$D$131:$T$131</c:f>
              <c:numCache>
                <c:formatCode>0.0</c:formatCode>
                <c:ptCount val="17"/>
                <c:pt idx="0">
                  <c:v>45.967966757462229</c:v>
                </c:pt>
                <c:pt idx="1">
                  <c:v>45.621128569875921</c:v>
                </c:pt>
                <c:pt idx="2">
                  <c:v>45.167602911966178</c:v>
                </c:pt>
                <c:pt idx="3">
                  <c:v>44.414175281768422</c:v>
                </c:pt>
                <c:pt idx="4">
                  <c:v>40.262850677023287</c:v>
                </c:pt>
                <c:pt idx="5">
                  <c:v>34.945944233350204</c:v>
                </c:pt>
                <c:pt idx="6">
                  <c:v>30.608923197668908</c:v>
                </c:pt>
                <c:pt idx="7">
                  <c:v>32.425048258557297</c:v>
                </c:pt>
                <c:pt idx="8">
                  <c:v>30.533780439313247</c:v>
                </c:pt>
                <c:pt idx="9">
                  <c:v>28.314250406896939</c:v>
                </c:pt>
                <c:pt idx="10">
                  <c:v>27.943821993079677</c:v>
                </c:pt>
                <c:pt idx="11">
                  <c:v>28.145890632452929</c:v>
                </c:pt>
                <c:pt idx="12">
                  <c:v>29.037933142444196</c:v>
                </c:pt>
                <c:pt idx="13">
                  <c:v>27.608777638621344</c:v>
                </c:pt>
                <c:pt idx="14">
                  <c:v>24.510481452946937</c:v>
                </c:pt>
                <c:pt idx="15">
                  <c:v>24.059476350981033</c:v>
                </c:pt>
                <c:pt idx="16">
                  <c:v>22.442297361094091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486784"/>
        <c:axId val="42485248"/>
      </c:lineChart>
      <c:dateAx>
        <c:axId val="4246963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txPr>
          <a:bodyPr rot="-2700000"/>
          <a:lstStyle/>
          <a:p>
            <a:pPr>
              <a:defRPr/>
            </a:pPr>
            <a:endParaRPr lang="sv-SE"/>
          </a:p>
        </c:txPr>
        <c:crossAx val="42483712"/>
        <c:crosses val="autoZero"/>
        <c:auto val="0"/>
        <c:lblOffset val="100"/>
        <c:baseTimeUnit val="days"/>
        <c:majorUnit val="1"/>
        <c:minorUnit val="3"/>
      </c:dateAx>
      <c:valAx>
        <c:axId val="42483712"/>
        <c:scaling>
          <c:orientation val="minMax"/>
          <c:max val="1500"/>
          <c:min val="800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42469632"/>
        <c:crosses val="autoZero"/>
        <c:crossBetween val="between"/>
      </c:valAx>
      <c:valAx>
        <c:axId val="42485248"/>
        <c:scaling>
          <c:orientation val="minMax"/>
          <c:max val="70"/>
          <c:min val="0"/>
        </c:scaling>
        <c:delete val="0"/>
        <c:axPos val="r"/>
        <c:numFmt formatCode="0" sourceLinked="0"/>
        <c:majorTickMark val="none"/>
        <c:minorTickMark val="none"/>
        <c:tickLblPos val="nextTo"/>
        <c:crossAx val="42486784"/>
        <c:crosses val="max"/>
        <c:crossBetween val="between"/>
        <c:majorUnit val="10"/>
      </c:valAx>
      <c:catAx>
        <c:axId val="42486784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one"/>
        <c:crossAx val="42485248"/>
        <c:crosses val="autoZero"/>
        <c:auto val="1"/>
        <c:lblAlgn val="ctr"/>
        <c:lblOffset val="100"/>
        <c:noMultiLvlLbl val="0"/>
      </c:catAx>
      <c:spPr>
        <a:solidFill>
          <a:sysClr val="window" lastClr="FFFFFF"/>
        </a:solidFill>
        <a:ln>
          <a:noFill/>
          <a:round/>
        </a:ln>
        <a:effectLst/>
        <a:extLst>
          <a:ext uri="{91240B29-F687-4F45-9708-019B960494DF}">
            <a14:hiddenLine xmlns:a14="http://schemas.microsoft.com/office/drawing/2010/main">
              <a:noFill/>
              <a:round/>
            </a14:hiddenLine>
          </a:ext>
        </a:extLst>
      </c:spPr>
    </c:plotArea>
    <c:legend>
      <c:legendPos val="b"/>
      <c:layout>
        <c:manualLayout>
          <c:xMode val="edge"/>
          <c:yMode val="edge"/>
          <c:x val="1.6194331983805667E-3"/>
          <c:y val="0.82082751552486999"/>
          <c:w val="0.99678500547164584"/>
          <c:h val="0.13158661035056493"/>
        </c:manualLayout>
      </c:layout>
      <c:overlay val="0"/>
      <c:spPr>
        <a:noFill/>
        <a:ln>
          <a:noFill/>
          <a:round/>
        </a:ln>
        <a:effectLst/>
        <a:extLst>
          <a:ext uri="{91240B29-F687-4F45-9708-019B960494DF}">
            <a14:hiddenLine xmlns:a14="http://schemas.microsoft.com/office/drawing/2010/main">
              <a:noFill/>
              <a:round/>
            </a14:hiddenLine>
          </a:ext>
        </a:extLst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ea typeface="Akzidenz-Grotesk Std Regular"/>
          <a:cs typeface="Arial" panose="020B0604020202020204" pitchFamily="34" charset="0"/>
        </a:defRPr>
      </a:pPr>
      <a:endParaRPr lang="sv-S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0.80365</cdr:x>
      <cdr:y>0.10392</cdr:y>
    </cdr:from>
    <cdr:to>
      <cdr:x>0.95628</cdr:x>
      <cdr:y>0.68719</cdr:y>
    </cdr:to>
    <cdr:sp macro="" textlink="">
      <cdr:nvSpPr>
        <cdr:cNvPr id="4" name="Rectangle 3"/>
        <cdr:cNvSpPr/>
      </cdr:nvSpPr>
      <cdr:spPr bwMode="auto">
        <a:xfrm xmlns:a="http://schemas.openxmlformats.org/drawingml/2006/main">
          <a:off x="6302386" y="471481"/>
          <a:ext cx="1196962" cy="264636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50000"/>
            <a:alpha val="15000"/>
          </a:sysClr>
        </a:solidFill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wrap="square" lIns="18288" tIns="0" rIns="0" bIns="0" rtlCol="0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sv-SE" sz="1100" dirty="0"/>
        </a:p>
      </cdr:txBody>
    </cdr:sp>
  </cdr:relSizeAnchor>
  <cdr:relSizeAnchor xmlns:cdr="http://schemas.openxmlformats.org/drawingml/2006/chartDrawing">
    <cdr:from>
      <cdr:x>0.01701</cdr:x>
      <cdr:y>0.0091</cdr:y>
    </cdr:from>
    <cdr:to>
      <cdr:x>0.1247</cdr:x>
      <cdr:y>0.05948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3378" y="41274"/>
          <a:ext cx="844532" cy="228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lIns="0" tIns="0" rtlCol="0"/>
        <a:lstStyle xmlns:a="http://schemas.openxmlformats.org/drawingml/2006/main"/>
        <a:p xmlns:a="http://schemas.openxmlformats.org/drawingml/2006/main">
          <a:r>
            <a:rPr lang="sv-SE" sz="1200" dirty="0">
              <a:latin typeface="Arial" panose="020B0604020202020204" pitchFamily="34" charset="0"/>
              <a:cs typeface="Arial" panose="020B0604020202020204" pitchFamily="34" charset="0"/>
            </a:rPr>
            <a:t>Miljarder kronor</a:t>
          </a:r>
        </a:p>
      </cdr:txBody>
    </cdr:sp>
  </cdr:relSizeAnchor>
  <cdr:relSizeAnchor xmlns:cdr="http://schemas.openxmlformats.org/drawingml/2006/chartDrawing">
    <cdr:from>
      <cdr:x>0.88502</cdr:x>
      <cdr:y>0.0147</cdr:y>
    </cdr:from>
    <cdr:to>
      <cdr:x>0.99757</cdr:x>
      <cdr:y>0.05529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940555" y="66675"/>
          <a:ext cx="882645" cy="184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sv-SE" sz="1200" dirty="0">
              <a:latin typeface="Arial" panose="020B0604020202020204" pitchFamily="34" charset="0"/>
              <a:cs typeface="Arial" panose="020B0604020202020204" pitchFamily="34" charset="0"/>
            </a:rPr>
            <a:t>Procent av</a:t>
          </a:r>
          <a:r>
            <a:rPr lang="sv-SE" sz="1200" baseline="0" dirty="0">
              <a:latin typeface="Arial" panose="020B0604020202020204" pitchFamily="34" charset="0"/>
              <a:cs typeface="Arial" panose="020B0604020202020204" pitchFamily="34" charset="0"/>
            </a:rPr>
            <a:t> BNP</a:t>
          </a:r>
          <a:endParaRPr lang="sv-SE" sz="1200" dirty="0"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endParaRPr lang="sv-SE" sz="12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0.783</cdr:x>
      <cdr:y>0.17495</cdr:y>
    </cdr:from>
    <cdr:to>
      <cdr:x>0.85425</cdr:x>
      <cdr:y>0.22922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140451" y="793750"/>
          <a:ext cx="558800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sv-SE" sz="1000" dirty="0" smtClean="0">
              <a:latin typeface="Arial" panose="020B0604020202020204" pitchFamily="34" charset="0"/>
              <a:cs typeface="Arial" panose="020B0604020202020204" pitchFamily="34" charset="0"/>
            </a:rPr>
            <a:t>1 350</a:t>
          </a:r>
        </a:p>
      </cdr:txBody>
    </cdr:sp>
  </cdr:relSizeAnchor>
  <cdr:relSizeAnchor xmlns:cdr="http://schemas.openxmlformats.org/drawingml/2006/chartDrawing">
    <cdr:from>
      <cdr:x>0.83571</cdr:x>
      <cdr:y>0.14554</cdr:y>
    </cdr:from>
    <cdr:to>
      <cdr:x>0.90697</cdr:x>
      <cdr:y>0.19981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553830" y="660342"/>
          <a:ext cx="558839" cy="2462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00" dirty="0" smtClean="0">
              <a:latin typeface="Arial" panose="020B0604020202020204" pitchFamily="34" charset="0"/>
              <a:cs typeface="Arial" panose="020B0604020202020204" pitchFamily="34" charset="0"/>
            </a:rPr>
            <a:t>1 372</a:t>
          </a:r>
        </a:p>
      </cdr:txBody>
    </cdr:sp>
  </cdr:relSizeAnchor>
  <cdr:relSizeAnchor xmlns:cdr="http://schemas.openxmlformats.org/drawingml/2006/chartDrawing">
    <cdr:from>
      <cdr:x>0.8915</cdr:x>
      <cdr:y>0.18251</cdr:y>
    </cdr:from>
    <cdr:to>
      <cdr:x>0.96275</cdr:x>
      <cdr:y>0.23678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991366" y="828076"/>
          <a:ext cx="558760" cy="2462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00" dirty="0" smtClean="0">
              <a:latin typeface="Arial" panose="020B0604020202020204" pitchFamily="34" charset="0"/>
              <a:cs typeface="Arial" panose="020B0604020202020204" pitchFamily="34" charset="0"/>
            </a:rPr>
            <a:t>1 342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4205C-CF0C-46E0-A411-1DFB548ADF6C}" type="datetimeFigureOut">
              <a:rPr lang="sv-SE" smtClean="0"/>
              <a:pPr/>
              <a:t>2016-10-26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BB46C-5B29-48A7-A493-F3F97FEE774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1496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454F8-AFAE-4238-82FB-EDEBA2A127F5}" type="datetimeFigureOut">
              <a:rPr lang="sv-SE" smtClean="0"/>
              <a:t>2016-10-26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6F5C1-B4D6-4883-81A6-4B54F742A9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8516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6F5C1-B4D6-4883-81A6-4B54F742A96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335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6F5C1-B4D6-4883-81A6-4B54F742A963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4762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844925" y="1120775"/>
            <a:ext cx="4648200" cy="2041279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844925" y="3396558"/>
            <a:ext cx="4648200" cy="1752600"/>
          </a:xfrm>
        </p:spPr>
        <p:txBody>
          <a:bodyPr>
            <a:normAutofit/>
          </a:bodyPr>
          <a:lstStyle>
            <a:lvl1pPr marL="0" indent="0" algn="l">
              <a:buNone/>
              <a:defRPr sz="22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3839928" y="3314700"/>
            <a:ext cx="5302250" cy="1588"/>
          </a:xfrm>
          <a:prstGeom prst="line">
            <a:avLst/>
          </a:prstGeom>
          <a:ln>
            <a:solidFill>
              <a:srgbClr val="9981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1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038" y="2090738"/>
            <a:ext cx="2725737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latshållare fö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r &amp; Diagram - Två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1"/>
            <a:ext cx="3862510" cy="3422650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idx="14"/>
          </p:nvPr>
        </p:nvSpPr>
        <p:spPr>
          <a:xfrm>
            <a:off x="4630615" y="1530351"/>
            <a:ext cx="3862510" cy="3422650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latshållare för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650875" y="5100025"/>
            <a:ext cx="3862800" cy="967399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pPr lvl="0"/>
            <a:r>
              <a:rPr lang="sv-SE" dirty="0" smtClean="0"/>
              <a:t>Klicka för att lägga till diagramtext</a:t>
            </a:r>
          </a:p>
        </p:txBody>
      </p:sp>
      <p:sp>
        <p:nvSpPr>
          <p:cNvPr id="15" name="Platshållare för text 9"/>
          <p:cNvSpPr>
            <a:spLocks noGrp="1"/>
          </p:cNvSpPr>
          <p:nvPr>
            <p:ph type="body" sz="quarter" idx="16" hasCustomPrompt="1"/>
          </p:nvPr>
        </p:nvSpPr>
        <p:spPr>
          <a:xfrm>
            <a:off x="4630325" y="5100025"/>
            <a:ext cx="3862800" cy="967399"/>
          </a:xfrm>
        </p:spPr>
        <p:txBody>
          <a:bodyPr>
            <a:normAutofit/>
          </a:bodyPr>
          <a:lstStyle>
            <a:lvl1pPr marL="0" indent="0">
              <a:buNone/>
              <a:defRPr sz="900" i="1"/>
            </a:lvl1pPr>
          </a:lstStyle>
          <a:p>
            <a:pPr lvl="0"/>
            <a:r>
              <a:rPr lang="sv-SE" dirty="0" smtClean="0"/>
              <a:t>Klicka för att lägga till diagramtext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r &amp; Diagram - Fyr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1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idx="14"/>
          </p:nvPr>
        </p:nvSpPr>
        <p:spPr>
          <a:xfrm>
            <a:off x="4630615" y="1530351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latshållare för innehåll 2"/>
          <p:cNvSpPr>
            <a:spLocks noGrp="1"/>
          </p:cNvSpPr>
          <p:nvPr>
            <p:ph idx="15"/>
          </p:nvPr>
        </p:nvSpPr>
        <p:spPr>
          <a:xfrm>
            <a:off x="650875" y="3852253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latshållare för innehåll 2"/>
          <p:cNvSpPr>
            <a:spLocks noGrp="1"/>
          </p:cNvSpPr>
          <p:nvPr>
            <p:ph idx="16"/>
          </p:nvPr>
        </p:nvSpPr>
        <p:spPr>
          <a:xfrm>
            <a:off x="4630615" y="3852253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844925" y="1120775"/>
            <a:ext cx="4648200" cy="2041279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844925" y="3396558"/>
            <a:ext cx="4648200" cy="1752600"/>
          </a:xfrm>
        </p:spPr>
        <p:txBody>
          <a:bodyPr>
            <a:normAutofit/>
          </a:bodyPr>
          <a:lstStyle>
            <a:lvl1pPr marL="0" indent="0" algn="l">
              <a:buNone/>
              <a:defRPr sz="22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3839928" y="3314700"/>
            <a:ext cx="5302250" cy="1588"/>
          </a:xfrm>
          <a:prstGeom prst="line">
            <a:avLst/>
          </a:prstGeom>
          <a:ln>
            <a:solidFill>
              <a:srgbClr val="9981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1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038" y="2090738"/>
            <a:ext cx="2725737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latshållare fö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844925" y="1120775"/>
            <a:ext cx="4648200" cy="2041279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844925" y="3396558"/>
            <a:ext cx="4648200" cy="1752600"/>
          </a:xfrm>
        </p:spPr>
        <p:txBody>
          <a:bodyPr>
            <a:normAutofit/>
          </a:bodyPr>
          <a:lstStyle>
            <a:lvl1pPr marL="0" indent="0" algn="l">
              <a:buNone/>
              <a:defRPr sz="22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3839928" y="3314700"/>
            <a:ext cx="5302250" cy="1588"/>
          </a:xfrm>
          <a:prstGeom prst="line">
            <a:avLst/>
          </a:prstGeom>
          <a:ln>
            <a:solidFill>
              <a:srgbClr val="9981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4" descr="Lilla riksvapnet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20763" y="1227138"/>
            <a:ext cx="1943100" cy="36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latshållare fö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0"/>
            <a:ext cx="3862800" cy="4537075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630325" y="1530350"/>
            <a:ext cx="3862800" cy="4537075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2368062"/>
            <a:ext cx="7842250" cy="3699363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650875" y="1530350"/>
            <a:ext cx="7842250" cy="761512"/>
          </a:xfrm>
        </p:spPr>
        <p:txBody>
          <a:bodyPr/>
          <a:lstStyle>
            <a:lvl1pPr marL="0" indent="0">
              <a:buNone/>
              <a:defRPr i="1"/>
            </a:lvl1pPr>
          </a:lstStyle>
          <a:p>
            <a:pPr lvl="0"/>
            <a:r>
              <a:rPr lang="sv-SE" dirty="0" smtClean="0"/>
              <a:t>Klicka för att lägga till en ingress</a:t>
            </a:r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gress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2368062"/>
            <a:ext cx="3862510" cy="3699363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650875" y="1530350"/>
            <a:ext cx="7842250" cy="761512"/>
          </a:xfrm>
        </p:spPr>
        <p:txBody>
          <a:bodyPr/>
          <a:lstStyle>
            <a:lvl1pPr marL="0" indent="0">
              <a:buNone/>
              <a:defRPr i="1"/>
            </a:lvl1pPr>
          </a:lstStyle>
          <a:p>
            <a:pPr lvl="0"/>
            <a:r>
              <a:rPr lang="sv-SE" dirty="0" smtClean="0"/>
              <a:t>Klicka för att lägga till en ingress</a:t>
            </a:r>
          </a:p>
        </p:txBody>
      </p:sp>
      <p:sp>
        <p:nvSpPr>
          <p:cNvPr id="8" name="Platshållare för innehåll 2"/>
          <p:cNvSpPr>
            <a:spLocks noGrp="1"/>
          </p:cNvSpPr>
          <p:nvPr>
            <p:ph idx="14"/>
          </p:nvPr>
        </p:nvSpPr>
        <p:spPr>
          <a:xfrm>
            <a:off x="4630615" y="2368062"/>
            <a:ext cx="3862510" cy="3699363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sidfot 1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21" name="Platshållare för bild 12"/>
          <p:cNvSpPr>
            <a:spLocks noGrp="1"/>
          </p:cNvSpPr>
          <p:nvPr>
            <p:ph type="pic" sz="quarter" idx="13"/>
          </p:nvPr>
        </p:nvSpPr>
        <p:spPr>
          <a:xfrm>
            <a:off x="650875" y="1530349"/>
            <a:ext cx="1969233" cy="2665413"/>
          </a:xfrm>
        </p:spPr>
        <p:txBody>
          <a:bodyPr/>
          <a:lstStyle/>
          <a:p>
            <a:endParaRPr lang="sv-SE"/>
          </a:p>
        </p:txBody>
      </p:sp>
      <p:sp>
        <p:nvSpPr>
          <p:cNvPr id="22" name="Platshållare för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650875" y="4273550"/>
            <a:ext cx="1969200" cy="222252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500" b="1" i="0" baseline="0"/>
            </a:lvl1pPr>
          </a:lstStyle>
          <a:p>
            <a:pPr lvl="0"/>
            <a:r>
              <a:rPr lang="sv-SE" dirty="0" smtClean="0"/>
              <a:t>Ange namn</a:t>
            </a:r>
          </a:p>
        </p:txBody>
      </p:sp>
      <p:sp>
        <p:nvSpPr>
          <p:cNvPr id="25" name="Platshållare för text 9"/>
          <p:cNvSpPr>
            <a:spLocks noGrp="1"/>
          </p:cNvSpPr>
          <p:nvPr>
            <p:ph type="body" sz="quarter" idx="16" hasCustomPrompt="1"/>
          </p:nvPr>
        </p:nvSpPr>
        <p:spPr>
          <a:xfrm>
            <a:off x="650875" y="4554903"/>
            <a:ext cx="1969200" cy="561610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500" i="0" baseline="0"/>
            </a:lvl1pPr>
          </a:lstStyle>
          <a:p>
            <a:pPr lvl="0"/>
            <a:r>
              <a:rPr lang="sv-SE" dirty="0" smtClean="0"/>
              <a:t>Ange Titel</a:t>
            </a:r>
          </a:p>
        </p:txBody>
      </p:sp>
      <p:sp>
        <p:nvSpPr>
          <p:cNvPr id="26" name="Platshållare för bild 12"/>
          <p:cNvSpPr>
            <a:spLocks noGrp="1"/>
          </p:cNvSpPr>
          <p:nvPr>
            <p:ph type="pic" sz="quarter" idx="17"/>
          </p:nvPr>
        </p:nvSpPr>
        <p:spPr>
          <a:xfrm>
            <a:off x="2725859" y="1530349"/>
            <a:ext cx="1969233" cy="2665413"/>
          </a:xfrm>
        </p:spPr>
        <p:txBody>
          <a:bodyPr/>
          <a:lstStyle/>
          <a:p>
            <a:endParaRPr lang="sv-SE"/>
          </a:p>
        </p:txBody>
      </p:sp>
      <p:sp>
        <p:nvSpPr>
          <p:cNvPr id="27" name="Platshållare för text 9"/>
          <p:cNvSpPr>
            <a:spLocks noGrp="1"/>
          </p:cNvSpPr>
          <p:nvPr>
            <p:ph type="body" sz="quarter" idx="18" hasCustomPrompt="1"/>
          </p:nvPr>
        </p:nvSpPr>
        <p:spPr>
          <a:xfrm>
            <a:off x="2725859" y="4273550"/>
            <a:ext cx="1969200" cy="222252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500" b="1" i="0" baseline="0"/>
            </a:lvl1pPr>
          </a:lstStyle>
          <a:p>
            <a:pPr lvl="0"/>
            <a:r>
              <a:rPr lang="sv-SE" dirty="0" smtClean="0"/>
              <a:t>Ange namn</a:t>
            </a:r>
          </a:p>
        </p:txBody>
      </p:sp>
      <p:sp>
        <p:nvSpPr>
          <p:cNvPr id="28" name="Platshållare för text 9"/>
          <p:cNvSpPr>
            <a:spLocks noGrp="1"/>
          </p:cNvSpPr>
          <p:nvPr>
            <p:ph type="body" sz="quarter" idx="19" hasCustomPrompt="1"/>
          </p:nvPr>
        </p:nvSpPr>
        <p:spPr>
          <a:xfrm>
            <a:off x="2725859" y="4554903"/>
            <a:ext cx="1969200" cy="561610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500" i="0" baseline="0"/>
            </a:lvl1pPr>
          </a:lstStyle>
          <a:p>
            <a:pPr lvl="0"/>
            <a:r>
              <a:rPr lang="sv-SE" dirty="0" smtClean="0"/>
              <a:t>Ange Titel</a:t>
            </a:r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8" name="Platshållare för text 9"/>
          <p:cNvSpPr>
            <a:spLocks noGrp="1"/>
          </p:cNvSpPr>
          <p:nvPr>
            <p:ph type="body" sz="quarter" idx="24" hasCustomPrompt="1"/>
          </p:nvPr>
        </p:nvSpPr>
        <p:spPr>
          <a:xfrm>
            <a:off x="4872711" y="2373974"/>
            <a:ext cx="3620414" cy="2743258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tabLst/>
              <a:defRPr sz="1500" i="0" baseline="0"/>
            </a:lvl1pPr>
          </a:lstStyle>
          <a:p>
            <a:pPr lvl="0"/>
            <a:r>
              <a:rPr lang="sv-SE" dirty="0" smtClean="0"/>
              <a:t>Ange kontaktinformation</a:t>
            </a:r>
          </a:p>
        </p:txBody>
      </p:sp>
      <p:pic>
        <p:nvPicPr>
          <p:cNvPr id="19" name="Bildobjekt 1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0450" y="1530350"/>
            <a:ext cx="2982913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844925" y="1120775"/>
            <a:ext cx="4648200" cy="2041279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844925" y="3396558"/>
            <a:ext cx="4648200" cy="1752600"/>
          </a:xfrm>
        </p:spPr>
        <p:txBody>
          <a:bodyPr>
            <a:normAutofit/>
          </a:bodyPr>
          <a:lstStyle>
            <a:lvl1pPr marL="0" indent="0" algn="l">
              <a:buNone/>
              <a:defRPr sz="22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3839928" y="3314700"/>
            <a:ext cx="5302250" cy="1588"/>
          </a:xfrm>
          <a:prstGeom prst="line">
            <a:avLst/>
          </a:prstGeom>
          <a:ln>
            <a:solidFill>
              <a:srgbClr val="9981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latshållare fö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11" name="Picture 4" descr="Lilla riksvapnet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20763" y="1227138"/>
            <a:ext cx="1943100" cy="36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r &amp; Diagram - E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1"/>
            <a:ext cx="7842250" cy="3422650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2" name="Platshållare för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650875" y="5100025"/>
            <a:ext cx="7842250" cy="967399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pPr lvl="0"/>
            <a:r>
              <a:rPr lang="sv-SE" dirty="0" smtClean="0"/>
              <a:t>Klicka för att lägga till diagramtext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sidfot 1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r &amp; Diagram - Två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1"/>
            <a:ext cx="3862510" cy="3422650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idx="14"/>
          </p:nvPr>
        </p:nvSpPr>
        <p:spPr>
          <a:xfrm>
            <a:off x="4630615" y="1530351"/>
            <a:ext cx="3862510" cy="3422650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2" name="Platshållare för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650875" y="5100025"/>
            <a:ext cx="3862800" cy="967399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pPr lvl="0"/>
            <a:r>
              <a:rPr lang="sv-SE" dirty="0" smtClean="0"/>
              <a:t>Klicka för att lägga till diagramtext</a:t>
            </a:r>
          </a:p>
        </p:txBody>
      </p:sp>
      <p:sp>
        <p:nvSpPr>
          <p:cNvPr id="15" name="Platshållare för text 9"/>
          <p:cNvSpPr>
            <a:spLocks noGrp="1"/>
          </p:cNvSpPr>
          <p:nvPr>
            <p:ph type="body" sz="quarter" idx="16" hasCustomPrompt="1"/>
          </p:nvPr>
        </p:nvSpPr>
        <p:spPr>
          <a:xfrm>
            <a:off x="4630325" y="5100025"/>
            <a:ext cx="3862800" cy="967399"/>
          </a:xfrm>
        </p:spPr>
        <p:txBody>
          <a:bodyPr>
            <a:normAutofit/>
          </a:bodyPr>
          <a:lstStyle>
            <a:lvl1pPr marL="0" indent="0">
              <a:buNone/>
              <a:defRPr sz="900" i="1"/>
            </a:lvl1pPr>
          </a:lstStyle>
          <a:p>
            <a:pPr lvl="0"/>
            <a:r>
              <a:rPr lang="sv-SE" dirty="0" smtClean="0"/>
              <a:t>Klicka för att lägga till diagramtext</a:t>
            </a:r>
          </a:p>
        </p:txBody>
      </p:sp>
      <p:sp>
        <p:nvSpPr>
          <p:cNvPr id="17" name="Platshållare för datum 1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18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r &amp; Diagram - Fyr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1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idx="14"/>
          </p:nvPr>
        </p:nvSpPr>
        <p:spPr>
          <a:xfrm>
            <a:off x="4630615" y="1530351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3" name="Platshållare för innehåll 2"/>
          <p:cNvSpPr>
            <a:spLocks noGrp="1"/>
          </p:cNvSpPr>
          <p:nvPr>
            <p:ph idx="15"/>
          </p:nvPr>
        </p:nvSpPr>
        <p:spPr>
          <a:xfrm>
            <a:off x="650875" y="3852253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4" name="Platshållare för innehåll 2"/>
          <p:cNvSpPr>
            <a:spLocks noGrp="1"/>
          </p:cNvSpPr>
          <p:nvPr>
            <p:ph idx="16"/>
          </p:nvPr>
        </p:nvSpPr>
        <p:spPr>
          <a:xfrm>
            <a:off x="4630615" y="3852253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7" name="Platshållare för datum 1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18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0"/>
            <a:ext cx="3862800" cy="453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630325" y="1530350"/>
            <a:ext cx="3862800" cy="453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2368062"/>
            <a:ext cx="7842250" cy="3699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650875" y="1530350"/>
            <a:ext cx="7842250" cy="761512"/>
          </a:xfrm>
        </p:spPr>
        <p:txBody>
          <a:bodyPr/>
          <a:lstStyle>
            <a:lvl1pPr marL="0" indent="0">
              <a:buNone/>
              <a:defRPr i="1"/>
            </a:lvl1pPr>
          </a:lstStyle>
          <a:p>
            <a:pPr lvl="0"/>
            <a:r>
              <a:rPr lang="sv-SE" dirty="0" smtClean="0"/>
              <a:t>Klicka för att lägga till en ingress</a:t>
            </a:r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gress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2368062"/>
            <a:ext cx="3862510" cy="3699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650875" y="1530350"/>
            <a:ext cx="7842250" cy="761512"/>
          </a:xfrm>
        </p:spPr>
        <p:txBody>
          <a:bodyPr/>
          <a:lstStyle>
            <a:lvl1pPr marL="0" indent="0">
              <a:buNone/>
              <a:defRPr i="1"/>
            </a:lvl1pPr>
          </a:lstStyle>
          <a:p>
            <a:pPr lvl="0"/>
            <a:r>
              <a:rPr lang="sv-SE" dirty="0" smtClean="0"/>
              <a:t>Klicka för att lägga till en ingress</a:t>
            </a:r>
          </a:p>
        </p:txBody>
      </p:sp>
      <p:sp>
        <p:nvSpPr>
          <p:cNvPr id="8" name="Platshållare för innehåll 2"/>
          <p:cNvSpPr>
            <a:spLocks noGrp="1"/>
          </p:cNvSpPr>
          <p:nvPr>
            <p:ph idx="14"/>
          </p:nvPr>
        </p:nvSpPr>
        <p:spPr>
          <a:xfrm>
            <a:off x="4630615" y="2368062"/>
            <a:ext cx="3862510" cy="3699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pic>
        <p:nvPicPr>
          <p:cNvPr id="11" name="Bildobjekt 1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0450" y="1530350"/>
            <a:ext cx="2982913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Platshållare för bild 12"/>
          <p:cNvSpPr>
            <a:spLocks noGrp="1"/>
          </p:cNvSpPr>
          <p:nvPr>
            <p:ph type="pic" sz="quarter" idx="13"/>
          </p:nvPr>
        </p:nvSpPr>
        <p:spPr>
          <a:xfrm>
            <a:off x="650875" y="1530349"/>
            <a:ext cx="1969233" cy="2665413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22" name="Platshållare för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650875" y="4273550"/>
            <a:ext cx="1969200" cy="222252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200" b="1" i="0" baseline="0"/>
            </a:lvl1pPr>
          </a:lstStyle>
          <a:p>
            <a:pPr lvl="0"/>
            <a:r>
              <a:rPr lang="sv-SE" dirty="0" smtClean="0"/>
              <a:t>Ange namn</a:t>
            </a:r>
          </a:p>
        </p:txBody>
      </p:sp>
      <p:sp>
        <p:nvSpPr>
          <p:cNvPr id="25" name="Platshållare för text 9"/>
          <p:cNvSpPr>
            <a:spLocks noGrp="1"/>
          </p:cNvSpPr>
          <p:nvPr>
            <p:ph type="body" sz="quarter" idx="16" hasCustomPrompt="1"/>
          </p:nvPr>
        </p:nvSpPr>
        <p:spPr>
          <a:xfrm>
            <a:off x="650875" y="4554903"/>
            <a:ext cx="1969200" cy="561610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200" i="0" baseline="0"/>
            </a:lvl1pPr>
          </a:lstStyle>
          <a:p>
            <a:pPr lvl="0"/>
            <a:r>
              <a:rPr lang="sv-SE" dirty="0" smtClean="0"/>
              <a:t>Ange Titel</a:t>
            </a:r>
          </a:p>
        </p:txBody>
      </p:sp>
      <p:sp>
        <p:nvSpPr>
          <p:cNvPr id="26" name="Platshållare för bild 12"/>
          <p:cNvSpPr>
            <a:spLocks noGrp="1"/>
          </p:cNvSpPr>
          <p:nvPr>
            <p:ph type="pic" sz="quarter" idx="17"/>
          </p:nvPr>
        </p:nvSpPr>
        <p:spPr>
          <a:xfrm>
            <a:off x="2725859" y="1530349"/>
            <a:ext cx="1969233" cy="2665413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27" name="Platshållare för text 9"/>
          <p:cNvSpPr>
            <a:spLocks noGrp="1"/>
          </p:cNvSpPr>
          <p:nvPr>
            <p:ph type="body" sz="quarter" idx="18" hasCustomPrompt="1"/>
          </p:nvPr>
        </p:nvSpPr>
        <p:spPr>
          <a:xfrm>
            <a:off x="2725859" y="4273550"/>
            <a:ext cx="1969200" cy="222252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200" b="1" i="0" baseline="0"/>
            </a:lvl1pPr>
          </a:lstStyle>
          <a:p>
            <a:pPr lvl="0"/>
            <a:r>
              <a:rPr lang="sv-SE" dirty="0" smtClean="0"/>
              <a:t>Ange namn</a:t>
            </a:r>
          </a:p>
        </p:txBody>
      </p:sp>
      <p:sp>
        <p:nvSpPr>
          <p:cNvPr id="28" name="Platshållare för text 9"/>
          <p:cNvSpPr>
            <a:spLocks noGrp="1"/>
          </p:cNvSpPr>
          <p:nvPr>
            <p:ph type="body" sz="quarter" idx="19" hasCustomPrompt="1"/>
          </p:nvPr>
        </p:nvSpPr>
        <p:spPr>
          <a:xfrm>
            <a:off x="2725859" y="4554903"/>
            <a:ext cx="1969200" cy="561610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200" i="0" baseline="0"/>
            </a:lvl1pPr>
          </a:lstStyle>
          <a:p>
            <a:pPr lvl="0"/>
            <a:r>
              <a:rPr lang="sv-SE" dirty="0" smtClean="0"/>
              <a:t>Ange Titel</a:t>
            </a:r>
          </a:p>
        </p:txBody>
      </p:sp>
      <p:sp>
        <p:nvSpPr>
          <p:cNvPr id="30" name="Platshållare för datum 29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31" name="Platshållare för bildnummer 3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2" name="Platshållare för sidfot 31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text 9"/>
          <p:cNvSpPr>
            <a:spLocks noGrp="1"/>
          </p:cNvSpPr>
          <p:nvPr>
            <p:ph type="body" sz="quarter" idx="24" hasCustomPrompt="1"/>
          </p:nvPr>
        </p:nvSpPr>
        <p:spPr>
          <a:xfrm>
            <a:off x="4872711" y="2373974"/>
            <a:ext cx="3620414" cy="2743258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tabLst/>
              <a:defRPr sz="1500" i="0" baseline="0"/>
            </a:lvl1pPr>
          </a:lstStyle>
          <a:p>
            <a:pPr lvl="0"/>
            <a:r>
              <a:rPr lang="sv-SE" dirty="0" smtClean="0"/>
              <a:t>Ange kontaktinformation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r &amp; Diagram - E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1"/>
            <a:ext cx="7842250" cy="3422650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latshållare för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650875" y="5100025"/>
            <a:ext cx="7842250" cy="967399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pPr lvl="0"/>
            <a:r>
              <a:rPr lang="sv-SE" dirty="0" smtClean="0"/>
              <a:t>Klicka för att lägga till diagramtext</a:t>
            </a:r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6378575"/>
            <a:ext cx="9144000" cy="479425"/>
          </a:xfrm>
          <a:prstGeom prst="rect">
            <a:avLst/>
          </a:prstGeom>
          <a:solidFill>
            <a:srgbClr val="BE9E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3312" tIns="56656" rIns="113312" bIns="56656" anchor="ctr"/>
          <a:lstStyle/>
          <a:p>
            <a:pPr algn="ctr" defTabSz="457159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pic>
        <p:nvPicPr>
          <p:cNvPr id="12" name="Bildobjekt 9"/>
          <p:cNvPicPr>
            <a:picLocks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38988" y="6464300"/>
            <a:ext cx="1620837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50140" y="217488"/>
            <a:ext cx="7842985" cy="903288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1530350"/>
            <a:ext cx="7842250" cy="45370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40633" y="6543935"/>
            <a:ext cx="555121" cy="14409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180123" y="6543935"/>
            <a:ext cx="4746121" cy="14409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75525" y="6543935"/>
            <a:ext cx="287184" cy="14409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3" r:id="rId2"/>
    <p:sldLayoutId id="2147483662" r:id="rId3"/>
    <p:sldLayoutId id="2147483650" r:id="rId4"/>
    <p:sldLayoutId id="2147483660" r:id="rId5"/>
    <p:sldLayoutId id="2147483661" r:id="rId6"/>
    <p:sldLayoutId id="2147483654" r:id="rId7"/>
    <p:sldLayoutId id="2147483676" r:id="rId8"/>
    <p:sldLayoutId id="2147483672" r:id="rId9"/>
    <p:sldLayoutId id="2147483674" r:id="rId10"/>
    <p:sldLayoutId id="214748367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ts val="1800"/>
        </a:spcBef>
        <a:spcAft>
          <a:spcPts val="0"/>
        </a:spcAft>
        <a:buClr>
          <a:srgbClr val="BE9E55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spcBef>
          <a:spcPts val="500"/>
        </a:spcBef>
        <a:buClr>
          <a:srgbClr val="BE9E55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2563" algn="l" defTabSz="914400" rtl="0" eaLnBrk="1" latinLnBrk="0" hangingPunct="1">
        <a:spcBef>
          <a:spcPts val="500"/>
        </a:spcBef>
        <a:buClr>
          <a:schemeClr val="bg2"/>
        </a:buClr>
        <a:buFont typeface="Arial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ts val="500"/>
        </a:spcBef>
        <a:buClr>
          <a:schemeClr val="bg2"/>
        </a:buClr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2563" algn="l" defTabSz="914400" rtl="0" eaLnBrk="1" latinLnBrk="0" hangingPunct="1">
        <a:spcBef>
          <a:spcPts val="500"/>
        </a:spcBef>
        <a:buClr>
          <a:schemeClr val="bg2"/>
        </a:buClr>
        <a:buFont typeface="Arial" pitchFamily="34" charset="0"/>
        <a:buChar char="−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50140" y="217488"/>
            <a:ext cx="7842985" cy="903288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1530350"/>
            <a:ext cx="7842250" cy="45370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40633" y="6543935"/>
            <a:ext cx="555121" cy="14409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186341" y="6543935"/>
            <a:ext cx="4746121" cy="14409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75525" y="6543935"/>
            <a:ext cx="287184" cy="14409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4" name="Bildobjekt 4"/>
          <p:cNvPicPr>
            <a:picLocks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62788" y="6430110"/>
            <a:ext cx="1728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Rak 14"/>
          <p:cNvCxnSpPr/>
          <p:nvPr/>
        </p:nvCxnSpPr>
        <p:spPr>
          <a:xfrm>
            <a:off x="0" y="6367222"/>
            <a:ext cx="9144000" cy="4274"/>
          </a:xfrm>
          <a:prstGeom prst="line">
            <a:avLst/>
          </a:prstGeom>
          <a:ln w="6350" cap="flat" cmpd="sng" algn="ctr">
            <a:solidFill>
              <a:srgbClr val="99814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ts val="1800"/>
        </a:spcBef>
        <a:spcAft>
          <a:spcPts val="0"/>
        </a:spcAft>
        <a:buClr>
          <a:srgbClr val="BE9E55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spcBef>
          <a:spcPts val="500"/>
        </a:spcBef>
        <a:buClr>
          <a:srgbClr val="BE9E55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2563" algn="l" defTabSz="914400" rtl="0" eaLnBrk="1" latinLnBrk="0" hangingPunct="1">
        <a:spcBef>
          <a:spcPts val="500"/>
        </a:spcBef>
        <a:buClr>
          <a:schemeClr val="bg2"/>
        </a:buClr>
        <a:buFont typeface="Arial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ts val="500"/>
        </a:spcBef>
        <a:buClr>
          <a:schemeClr val="bg2"/>
        </a:buClr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2563" algn="l" defTabSz="914400" rtl="0" eaLnBrk="1" latinLnBrk="0" hangingPunct="1">
        <a:spcBef>
          <a:spcPts val="500"/>
        </a:spcBef>
        <a:buClr>
          <a:schemeClr val="bg2"/>
        </a:buClr>
        <a:buFont typeface="Arial" pitchFamily="34" charset="0"/>
        <a:buChar char="−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Statsupplåning</a:t>
            </a:r>
            <a:br>
              <a:rPr lang="sv-SE" dirty="0" smtClean="0"/>
            </a:br>
            <a:r>
              <a:rPr lang="sv-SE" sz="2800" dirty="0" smtClean="0"/>
              <a:t>– prognos och analys 2016:3</a:t>
            </a: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26 oktober 2016</a:t>
            </a:r>
            <a:endParaRPr lang="sv-S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Prognosförändringar jämfört med juni</a:t>
            </a:r>
            <a:endParaRPr lang="sv-S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64" y="1605101"/>
            <a:ext cx="6791417" cy="4121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776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Statens finansiella sparande och budgetsaldo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11</a:t>
            </a:fld>
            <a:endParaRPr lang="sv-S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" y="2088197"/>
            <a:ext cx="7840980" cy="3421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78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Lägre upplåningsbehov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v-SE" dirty="0"/>
              <a:t>Upplåningsbehovet blir totalt drygt 30 miljarder kronor lägre per år jämfört med </a:t>
            </a:r>
            <a:r>
              <a:rPr lang="sv-SE" dirty="0" smtClean="0"/>
              <a:t>juniprognosen</a:t>
            </a:r>
          </a:p>
          <a:p>
            <a:r>
              <a:rPr lang="sv-SE" dirty="0" smtClean="0"/>
              <a:t>Det beror på lägre nettolånebehov och mindre refinansieringsbehov</a:t>
            </a:r>
          </a:p>
          <a:p>
            <a:pPr lvl="1"/>
            <a:r>
              <a:rPr lang="sv-SE" dirty="0" smtClean="0"/>
              <a:t>Minskad upplåning 2016 ger mindre förfall på penningmarknaden 2017</a:t>
            </a:r>
          </a:p>
          <a:p>
            <a:r>
              <a:rPr lang="sv-SE" dirty="0" smtClean="0"/>
              <a:t>I den första </a:t>
            </a:r>
            <a:r>
              <a:rPr lang="sv-SE" dirty="0"/>
              <a:t>prognosen för 2018 är </a:t>
            </a:r>
            <a:r>
              <a:rPr lang="sv-SE" dirty="0" smtClean="0"/>
              <a:t>upplåningsbehovet </a:t>
            </a:r>
            <a:r>
              <a:rPr lang="sv-SE" dirty="0"/>
              <a:t>totalt 294 miljarder kronor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545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Upplåningen fortsätter att minska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Riksgälden drar ned emissionsvolymen i alla typer av </a:t>
            </a:r>
            <a:r>
              <a:rPr lang="sv-SE" dirty="0" smtClean="0"/>
              <a:t>statspapper</a:t>
            </a:r>
          </a:p>
          <a:p>
            <a:r>
              <a:rPr lang="sv-SE" dirty="0"/>
              <a:t>Den största neddragningen görs </a:t>
            </a:r>
            <a:r>
              <a:rPr lang="sv-SE" dirty="0" smtClean="0"/>
              <a:t>i statsskuldväxlar</a:t>
            </a:r>
          </a:p>
          <a:p>
            <a:pPr lvl="1"/>
            <a:r>
              <a:rPr lang="sv-SE" dirty="0"/>
              <a:t>Auktionsvolymen </a:t>
            </a:r>
            <a:r>
              <a:rPr lang="sv-SE" dirty="0" smtClean="0"/>
              <a:t>sänks </a:t>
            </a:r>
            <a:r>
              <a:rPr lang="sv-SE" dirty="0"/>
              <a:t>från 15 till 10 miljarder kronor </a:t>
            </a:r>
            <a:endParaRPr lang="sv-SE" dirty="0" smtClean="0"/>
          </a:p>
          <a:p>
            <a:r>
              <a:rPr lang="sv-SE" dirty="0"/>
              <a:t>Upplåningen i statsobligationer sänks </a:t>
            </a:r>
            <a:r>
              <a:rPr lang="sv-SE" dirty="0" smtClean="0"/>
              <a:t>från 3,5 till </a:t>
            </a:r>
            <a:r>
              <a:rPr lang="sv-SE" dirty="0"/>
              <a:t>3 miljarder kronor </a:t>
            </a:r>
            <a:r>
              <a:rPr lang="sv-SE" dirty="0" smtClean="0"/>
              <a:t>per auktion</a:t>
            </a:r>
          </a:p>
          <a:p>
            <a:r>
              <a:rPr lang="sv-SE" dirty="0"/>
              <a:t>A</a:t>
            </a:r>
            <a:r>
              <a:rPr lang="sv-SE" dirty="0" smtClean="0"/>
              <a:t>uktions­volymen i realobligationer sänks </a:t>
            </a:r>
            <a:r>
              <a:rPr lang="sv-SE" dirty="0"/>
              <a:t>från 1 miljard till 750 miljoner </a:t>
            </a:r>
            <a:r>
              <a:rPr lang="sv-SE" dirty="0" smtClean="0"/>
              <a:t>kronor</a:t>
            </a:r>
          </a:p>
          <a:p>
            <a:r>
              <a:rPr lang="sv-SE" dirty="0"/>
              <a:t>Valutaupplåning </a:t>
            </a:r>
            <a:r>
              <a:rPr lang="sv-SE" dirty="0" smtClean="0"/>
              <a:t>görs endast </a:t>
            </a:r>
            <a:r>
              <a:rPr lang="sv-SE" dirty="0"/>
              <a:t>för Riksbanken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135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Upplåningsbehov, brutto</a:t>
            </a:r>
            <a:endParaRPr lang="sv-S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14</a:t>
            </a:fld>
            <a:endParaRPr lang="sv-SE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483443"/>
              </p:ext>
            </p:extLst>
          </p:nvPr>
        </p:nvGraphicFramePr>
        <p:xfrm>
          <a:off x="739139" y="1331912"/>
          <a:ext cx="7585710" cy="4722109"/>
        </p:xfrm>
        <a:graphic>
          <a:graphicData uri="http://schemas.openxmlformats.org/drawingml/2006/table">
            <a:tbl>
              <a:tblPr firstRow="1" firstCol="1" bandRow="1"/>
              <a:tblGrid>
                <a:gridCol w="5106886"/>
                <a:gridCol w="837138"/>
                <a:gridCol w="820843"/>
                <a:gridCol w="820843"/>
              </a:tblGrid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Miljarder kronor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Nettolånebehov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-80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-20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Affärsdagsjustering mm</a:t>
                      </a:r>
                      <a:r>
                        <a:rPr lang="sv-SE" sz="1200" b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Privatmarknad &amp; säkerheter, netto</a:t>
                      </a:r>
                      <a:r>
                        <a:rPr lang="sv-SE" sz="1200" b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Förfall penningmarknad</a:t>
                      </a:r>
                      <a:r>
                        <a:rPr lang="sv-SE" sz="1200" b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284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158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202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Statsskuldväxlar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141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Commercial paper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Likviditetsförvaltningsinstrument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Förfall, byten och uppköp, kapitalmarknad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104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107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Statsobligationer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73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Realobligationer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Obligationer i utländsk valuta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Totalt upplåningsbehov, brutto</a:t>
                      </a:r>
                      <a:r>
                        <a:rPr lang="sv-SE" sz="1200" b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314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349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294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506">
                <a:tc gridSpan="4">
                  <a:txBody>
                    <a:bodyPr/>
                    <a:lstStyle/>
                    <a:p>
                      <a:pPr marL="43180" indent="-43180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100" i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r>
                        <a:rPr lang="sv-SE" sz="11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sv-SE" sz="1100" i="1" baseline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Justering för skillnaden i redovisningen av upplåning respektive nettolånebehov. Skillnaderna avser likvid- respektive affärsdag samt beräkning av räntebetalningar för penningmarknadsinstrument. 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4132">
                <a:tc gridSpan="4">
                  <a:txBody>
                    <a:bodyPr/>
                    <a:lstStyle/>
                    <a:p>
                      <a:pPr marL="43180" indent="-43180">
                        <a:lnSpc>
                          <a:spcPts val="9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100" i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r>
                        <a:rPr lang="sv-SE" sz="11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Nettoförändring i privatmarknadsupplåning och säkerheter.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4132">
                <a:tc gridSpan="4">
                  <a:txBody>
                    <a:bodyPr/>
                    <a:lstStyle/>
                    <a:p>
                      <a:pPr marL="43180" indent="-43180">
                        <a:lnSpc>
                          <a:spcPts val="9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100" i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r>
                        <a:rPr lang="sv-SE" sz="11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Initial stock med förfall inom 12 månader.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4132">
                <a:tc gridSpan="4">
                  <a:txBody>
                    <a:bodyPr/>
                    <a:lstStyle/>
                    <a:p>
                      <a:pPr marL="43180" indent="-43180">
                        <a:lnSpc>
                          <a:spcPts val="9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100" i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</a:t>
                      </a:r>
                      <a:r>
                        <a:rPr lang="sv-SE" sz="11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Avser behovet av upplåning på den institutionella marknaden.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5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Upplåning enligt ny prognos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15</a:t>
            </a:fld>
            <a:endParaRPr lang="sv-S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418662"/>
              </p:ext>
            </p:extLst>
          </p:nvPr>
        </p:nvGraphicFramePr>
        <p:xfrm>
          <a:off x="736600" y="1303337"/>
          <a:ext cx="6711950" cy="4611696"/>
        </p:xfrm>
        <a:graphic>
          <a:graphicData uri="http://schemas.openxmlformats.org/drawingml/2006/table">
            <a:tbl>
              <a:tblPr/>
              <a:tblGrid>
                <a:gridCol w="4365249"/>
                <a:gridCol w="438955"/>
                <a:gridCol w="396943"/>
                <a:gridCol w="554676"/>
                <a:gridCol w="396943"/>
                <a:gridCol w="559184"/>
              </a:tblGrid>
              <a:tr h="288231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Miljarder kronor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(jun)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(jun)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Upplåning penningmarknad </a:t>
                      </a:r>
                      <a:r>
                        <a:rPr lang="sv-SE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(188)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(223)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Statsskuldväxlar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(120)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(130)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Commercial paper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statens egen 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vidareutl. till Riksbanken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Likviditetsförvaltningsinstrument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Upplåning kapitalmarknad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(159)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Statsobligationer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Realobligationer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Obligationer i utländsk valuta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statens egen 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vidareutl. till Riksbanken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upplåning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(347)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(383)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31">
                <a:tc gridSpan="5">
                  <a:txBody>
                    <a:bodyPr/>
                    <a:lstStyle/>
                    <a:p>
                      <a:pPr algn="l" fontAlgn="b"/>
                      <a:r>
                        <a:rPr lang="sv-SE" sz="1200" b="0" i="1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Utestående stock per den sista december.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96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Statsskuldens utveckling 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16</a:t>
            </a:fld>
            <a:endParaRPr lang="sv-S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09551818"/>
              </p:ext>
            </p:extLst>
          </p:nvPr>
        </p:nvGraphicFramePr>
        <p:xfrm>
          <a:off x="650875" y="1530350"/>
          <a:ext cx="7842250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996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3"/>
          <p:cNvSpPr>
            <a:spLocks noGrp="1"/>
          </p:cNvSpPr>
          <p:nvPr>
            <p:ph type="title"/>
          </p:nvPr>
        </p:nvSpPr>
        <p:spPr>
          <a:xfrm>
            <a:off x="650140" y="217488"/>
            <a:ext cx="8013569" cy="903288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Lägre nettolånebehov leder till mindre emissioner </a:t>
            </a:r>
            <a:endParaRPr lang="sv-SE" dirty="0"/>
          </a:p>
        </p:txBody>
      </p:sp>
      <p:sp>
        <p:nvSpPr>
          <p:cNvPr id="15" name="Platshållare för innehåll 1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Överskott i statsbudgeten 2016 vänds till </a:t>
            </a:r>
            <a:r>
              <a:rPr lang="sv-SE" dirty="0"/>
              <a:t>underskott </a:t>
            </a:r>
            <a:r>
              <a:rPr lang="sv-SE" dirty="0" smtClean="0"/>
              <a:t>2017</a:t>
            </a:r>
          </a:p>
          <a:p>
            <a:pPr lvl="1"/>
            <a:r>
              <a:rPr lang="sv-SE" dirty="0" smtClean="0"/>
              <a:t>Från 80 miljarder kronor till -33 miljarder kronor</a:t>
            </a:r>
          </a:p>
          <a:p>
            <a:r>
              <a:rPr lang="sv-SE" dirty="0" smtClean="0"/>
              <a:t>Överskott på 20 miljarder 2018</a:t>
            </a:r>
          </a:p>
          <a:p>
            <a:r>
              <a:rPr lang="sv-SE" dirty="0" smtClean="0"/>
              <a:t>Stor </a:t>
            </a:r>
            <a:r>
              <a:rPr lang="sv-SE" dirty="0"/>
              <a:t>påverkan på prognosen från </a:t>
            </a:r>
            <a:r>
              <a:rPr lang="sv-SE" dirty="0" smtClean="0"/>
              <a:t>skattekontoflöden</a:t>
            </a:r>
          </a:p>
          <a:p>
            <a:pPr lvl="1"/>
            <a:r>
              <a:rPr lang="sv-SE" dirty="0"/>
              <a:t>Ofrivillig och dyr </a:t>
            </a:r>
            <a:r>
              <a:rPr lang="sv-SE" dirty="0" smtClean="0"/>
              <a:t>upplåning, totala </a:t>
            </a:r>
            <a:r>
              <a:rPr lang="sv-SE" dirty="0"/>
              <a:t>överinsättningar idag ca 55 miljarder kronor</a:t>
            </a:r>
          </a:p>
          <a:p>
            <a:pPr lvl="1"/>
            <a:r>
              <a:rPr lang="sv-SE" dirty="0" smtClean="0"/>
              <a:t>Risk </a:t>
            </a:r>
            <a:r>
              <a:rPr lang="sv-SE" dirty="0"/>
              <a:t>för feltolkning av statsfinansernas utveckling</a:t>
            </a:r>
          </a:p>
          <a:p>
            <a:pPr lvl="1"/>
            <a:r>
              <a:rPr lang="sv-SE" dirty="0"/>
              <a:t>Inlåning via Skatteverket påverkar Riksgäldens </a:t>
            </a:r>
            <a:r>
              <a:rPr lang="sv-SE" dirty="0" smtClean="0"/>
              <a:t>upplåning</a:t>
            </a:r>
          </a:p>
          <a:p>
            <a:pPr lvl="1"/>
            <a:r>
              <a:rPr lang="sv-SE" dirty="0"/>
              <a:t>Fortfarande starka incitament för företag att placera på skattekontot</a:t>
            </a:r>
          </a:p>
          <a:p>
            <a:r>
              <a:rPr lang="sv-SE" dirty="0" smtClean="0"/>
              <a:t>Statsbudgetens saldo </a:t>
            </a:r>
            <a:r>
              <a:rPr lang="sv-SE" dirty="0"/>
              <a:t>2016-2017 </a:t>
            </a:r>
            <a:r>
              <a:rPr lang="sv-SE" dirty="0" smtClean="0"/>
              <a:t>har reviderats upp, </a:t>
            </a:r>
            <a:r>
              <a:rPr lang="sv-SE" dirty="0"/>
              <a:t>dvs. nettolånebehovet är lägre</a:t>
            </a:r>
            <a:endParaRPr lang="sv-SE" dirty="0" smtClean="0"/>
          </a:p>
          <a:p>
            <a:pPr lvl="1"/>
            <a:r>
              <a:rPr lang="sv-SE" dirty="0" smtClean="0"/>
              <a:t>48 </a:t>
            </a:r>
            <a:r>
              <a:rPr lang="sv-SE" dirty="0"/>
              <a:t>miljarder </a:t>
            </a:r>
            <a:r>
              <a:rPr lang="sv-SE" dirty="0" smtClean="0"/>
              <a:t>kronor jämfört </a:t>
            </a:r>
            <a:r>
              <a:rPr lang="sv-SE" dirty="0"/>
              <a:t>med föregående </a:t>
            </a:r>
            <a:r>
              <a:rPr lang="sv-SE" dirty="0" smtClean="0"/>
              <a:t>prognos från juni</a:t>
            </a:r>
            <a:endParaRPr lang="sv-SE" sz="200" dirty="0" smtClean="0"/>
          </a:p>
          <a:p>
            <a:r>
              <a:rPr lang="sv-SE" dirty="0" smtClean="0"/>
              <a:t>Lägre emissionsvolym i alla typer av statspapper, framför allt i statsskuldväxlar</a:t>
            </a:r>
          </a:p>
          <a:p>
            <a:pPr lvl="1"/>
            <a:r>
              <a:rPr lang="sv-SE" dirty="0"/>
              <a:t>Lägre emissionsvolym i statsobligationer </a:t>
            </a:r>
            <a:r>
              <a:rPr lang="sv-SE" dirty="0" smtClean="0"/>
              <a:t>begränsar på marginalen </a:t>
            </a:r>
            <a:r>
              <a:rPr lang="sv-SE" dirty="0"/>
              <a:t>utrymmet för ytterligare Riksbanksköp</a:t>
            </a:r>
            <a:endParaRPr lang="sv-SE" dirty="0" smtClean="0"/>
          </a:p>
          <a:p>
            <a:pPr lvl="1"/>
            <a:r>
              <a:rPr lang="sv-SE" dirty="0" smtClean="0"/>
              <a:t>Repor </a:t>
            </a:r>
            <a:r>
              <a:rPr lang="sv-SE" dirty="0"/>
              <a:t>med Riksgälden </a:t>
            </a:r>
            <a:r>
              <a:rPr lang="sv-SE" dirty="0" smtClean="0"/>
              <a:t>väntas ligga </a:t>
            </a:r>
            <a:r>
              <a:rPr lang="sv-SE" dirty="0"/>
              <a:t>kvar på högre nivåer än normalt </a:t>
            </a:r>
            <a:r>
              <a:rPr lang="sv-SE" dirty="0" smtClean="0"/>
              <a:t>även framöver</a:t>
            </a:r>
            <a:r>
              <a:rPr lang="sv-SE" dirty="0"/>
              <a:t>.</a:t>
            </a:r>
            <a:endParaRPr lang="sv-S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2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Stark svensk tillväxt mattas av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Svensk ekonomi nära balans</a:t>
            </a:r>
          </a:p>
          <a:p>
            <a:r>
              <a:rPr lang="sv-SE" dirty="0" smtClean="0"/>
              <a:t>BNP växer med drygt 3 procent 2016 och knappt 2 procent 2017-2018</a:t>
            </a:r>
          </a:p>
          <a:p>
            <a:pPr lvl="1"/>
            <a:r>
              <a:rPr lang="sv-SE" dirty="0" smtClean="0"/>
              <a:t>Drivet av inhemsk efterfrågan</a:t>
            </a:r>
          </a:p>
          <a:p>
            <a:pPr lvl="1"/>
            <a:r>
              <a:rPr lang="sv-SE" dirty="0" smtClean="0"/>
              <a:t>Återhämtning i omvärlden fortsatt långsam</a:t>
            </a:r>
          </a:p>
          <a:p>
            <a:r>
              <a:rPr lang="sv-SE" dirty="0" smtClean="0"/>
              <a:t>Arbetsmarknaden fortsatt stark</a:t>
            </a:r>
          </a:p>
          <a:p>
            <a:pPr lvl="1"/>
            <a:r>
              <a:rPr lang="sv-SE" dirty="0" smtClean="0"/>
              <a:t>Sysselsättningen växer med 1,5 procent 2016</a:t>
            </a:r>
          </a:p>
          <a:p>
            <a:pPr lvl="1"/>
            <a:r>
              <a:rPr lang="sv-SE" dirty="0" smtClean="0"/>
              <a:t>Fallet i arbetslösheten planar ut 2018</a:t>
            </a:r>
          </a:p>
          <a:p>
            <a:r>
              <a:rPr lang="sv-SE" dirty="0" smtClean="0"/>
              <a:t>Risken för en sämre utveckling väger över</a:t>
            </a:r>
          </a:p>
          <a:p>
            <a:endParaRPr lang="sv-S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918" y="1934872"/>
            <a:ext cx="3862387" cy="2896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145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Makroprognosen i sammanfattning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8" name="TextBox 7"/>
          <p:cNvSpPr txBox="1"/>
          <p:nvPr/>
        </p:nvSpPr>
        <p:spPr>
          <a:xfrm>
            <a:off x="650042" y="2260005"/>
            <a:ext cx="352829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00" b="1" dirty="0" smtClean="0"/>
              <a:t>Försörjningsbalans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54187" y="2260005"/>
            <a:ext cx="352829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00" b="1" dirty="0" smtClean="0"/>
              <a:t>Arbetsmarknad</a:t>
            </a:r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2794324"/>
            <a:ext cx="3862388" cy="2009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28" y="2793098"/>
            <a:ext cx="3862387" cy="85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648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Större överskott 2016, lägre underskott 2017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2" y="1930400"/>
            <a:ext cx="3398982" cy="4137025"/>
          </a:xfrm>
        </p:spPr>
        <p:txBody>
          <a:bodyPr/>
          <a:lstStyle/>
          <a:p>
            <a:r>
              <a:rPr lang="sv-SE" dirty="0" smtClean="0"/>
              <a:t>Statsbudgetens saldo 38 respektive 10 </a:t>
            </a:r>
            <a:r>
              <a:rPr lang="sv-SE" dirty="0"/>
              <a:t>miljarder </a:t>
            </a:r>
            <a:r>
              <a:rPr lang="sv-SE" dirty="0" smtClean="0"/>
              <a:t>kronor starkare 2016 och 2017 jämfört med juniprognosen.</a:t>
            </a:r>
          </a:p>
          <a:p>
            <a:r>
              <a:rPr lang="sv-SE" dirty="0" smtClean="0"/>
              <a:t>Skatteinbetalningar högre än prognos…</a:t>
            </a:r>
          </a:p>
          <a:p>
            <a:r>
              <a:rPr lang="sv-SE" dirty="0" smtClean="0"/>
              <a:t>…men prognos på underliggande skatter i linje med utfall</a:t>
            </a:r>
          </a:p>
          <a:p>
            <a:r>
              <a:rPr lang="sv-SE" dirty="0" smtClean="0"/>
              <a:t>Förklaringen: skattekonto</a:t>
            </a:r>
          </a:p>
          <a:p>
            <a:pPr lvl="1"/>
            <a:r>
              <a:rPr lang="sv-SE" dirty="0" smtClean="0"/>
              <a:t>Placeringar</a:t>
            </a:r>
          </a:p>
          <a:p>
            <a:pPr lvl="1"/>
            <a:r>
              <a:rPr lang="sv-SE" dirty="0" smtClean="0"/>
              <a:t>Tidigarelagda inbetalningar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906" y="1907266"/>
            <a:ext cx="3862387" cy="3413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70404" y="1468590"/>
            <a:ext cx="36576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00" b="1" dirty="0" smtClean="0"/>
              <a:t>Nettolånebehov, utfall och prognos</a:t>
            </a:r>
          </a:p>
        </p:txBody>
      </p:sp>
      <p:sp>
        <p:nvSpPr>
          <p:cNvPr id="7" name="Right Brace 6"/>
          <p:cNvSpPr/>
          <p:nvPr/>
        </p:nvSpPr>
        <p:spPr>
          <a:xfrm>
            <a:off x="8285020" y="3278909"/>
            <a:ext cx="175491" cy="106218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Box 7"/>
          <p:cNvSpPr txBox="1"/>
          <p:nvPr/>
        </p:nvSpPr>
        <p:spPr>
          <a:xfrm>
            <a:off x="8423569" y="3676069"/>
            <a:ext cx="88668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00" dirty="0" smtClean="0">
                <a:solidFill>
                  <a:srgbClr val="FF0000"/>
                </a:solidFill>
              </a:rPr>
              <a:t>27 mdkr</a:t>
            </a:r>
          </a:p>
        </p:txBody>
      </p:sp>
    </p:spTree>
    <p:extLst>
      <p:ext uri="{BB962C8B-B14F-4D97-AF65-F5344CB8AC3E}">
        <p14:creationId xmlns:p14="http://schemas.microsoft.com/office/powerpoint/2010/main" val="89908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Ny prognos på nettolånebehovet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-</a:t>
            </a:r>
            <a:r>
              <a:rPr lang="sv-SE" dirty="0" smtClean="0"/>
              <a:t>80 miljarder kronor för 2016, (föregående prognos -41).</a:t>
            </a:r>
          </a:p>
          <a:p>
            <a:r>
              <a:rPr lang="sv-SE" dirty="0" smtClean="0"/>
              <a:t>33 miljarder kronor för 2017, </a:t>
            </a:r>
            <a:r>
              <a:rPr lang="sv-SE" dirty="0"/>
              <a:t>(föregående prognos 42</a:t>
            </a:r>
            <a:r>
              <a:rPr lang="sv-SE" dirty="0" smtClean="0"/>
              <a:t>) </a:t>
            </a:r>
          </a:p>
          <a:p>
            <a:r>
              <a:rPr lang="sv-SE" dirty="0"/>
              <a:t>-20 miljarder </a:t>
            </a:r>
            <a:r>
              <a:rPr lang="sv-SE" dirty="0" smtClean="0"/>
              <a:t>kronor för 2018</a:t>
            </a:r>
          </a:p>
          <a:p>
            <a:pPr lvl="1"/>
            <a:r>
              <a:rPr lang="sv-SE" dirty="0" smtClean="0"/>
              <a:t>Antagande om 15 miljarder kronor i ofinansierade reformer.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/>
              <a:t>	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597" y="3278742"/>
            <a:ext cx="6254474" cy="1994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303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Vad driver företagens placeringar på skattekontot?</a:t>
            </a: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7</a:t>
            </a:fld>
            <a:endParaRPr lang="sv-SE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440" y="1810067"/>
            <a:ext cx="6675120" cy="3977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84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Både företag och hushåll har ökat sina placeringar på skattekontot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12" name="TextBox 11"/>
          <p:cNvSpPr txBox="1"/>
          <p:nvPr/>
        </p:nvSpPr>
        <p:spPr>
          <a:xfrm>
            <a:off x="452589" y="1874995"/>
            <a:ext cx="277091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00" b="1" dirty="0" smtClean="0"/>
              <a:t>Total ställning </a:t>
            </a:r>
            <a:r>
              <a:rPr lang="sv-SE" sz="1300" b="1" dirty="0"/>
              <a:t>på skattekontot</a:t>
            </a:r>
            <a:endParaRPr lang="sv-SE" sz="13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516583" y="1874995"/>
            <a:ext cx="450734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00" b="1" dirty="0" smtClean="0"/>
              <a:t>Ställning </a:t>
            </a:r>
            <a:r>
              <a:rPr lang="sv-SE" sz="1300" b="1" dirty="0"/>
              <a:t>på skattekontot, </a:t>
            </a:r>
            <a:r>
              <a:rPr lang="sv-SE" sz="1300" b="1" dirty="0" smtClean="0"/>
              <a:t>företag resp. privatpersoner</a:t>
            </a:r>
            <a:endParaRPr lang="sv-SE" sz="1300" b="1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69" y="2405687"/>
            <a:ext cx="3911890" cy="3465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Grp="1" noChangeAspect="1" noChangeArrowheads="1"/>
          </p:cNvPicPr>
          <p:nvPr>
            <p:ph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8" y="2365370"/>
            <a:ext cx="3862387" cy="342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73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Överinsättningar på skattekonto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v-SE" sz="1800" dirty="0"/>
              <a:t>Totala </a:t>
            </a:r>
            <a:r>
              <a:rPr lang="sv-SE" sz="1800" dirty="0" smtClean="0"/>
              <a:t>överinsättningar idag </a:t>
            </a:r>
            <a:r>
              <a:rPr lang="sv-SE" sz="1800" dirty="0"/>
              <a:t>ca 55 </a:t>
            </a:r>
            <a:r>
              <a:rPr lang="sv-SE" sz="1800" dirty="0" smtClean="0"/>
              <a:t>miljarder kronor</a:t>
            </a:r>
            <a:endParaRPr lang="sv-SE" sz="1800" dirty="0"/>
          </a:p>
          <a:p>
            <a:r>
              <a:rPr lang="sv-SE" sz="1800" dirty="0" smtClean="0"/>
              <a:t>Ofrivillig och dyr </a:t>
            </a:r>
            <a:r>
              <a:rPr lang="sv-SE" sz="1800" dirty="0"/>
              <a:t>upplåning</a:t>
            </a:r>
          </a:p>
          <a:p>
            <a:pPr lvl="1"/>
            <a:r>
              <a:rPr lang="sv-SE" sz="1400" dirty="0" smtClean="0"/>
              <a:t>Riksgälden uppskattar statens merkostnad till</a:t>
            </a:r>
            <a:r>
              <a:rPr lang="sv-SE" sz="1400" dirty="0"/>
              <a:t> ca 1,4 miljarder kronor </a:t>
            </a:r>
            <a:r>
              <a:rPr lang="sv-SE" sz="1400" dirty="0" smtClean="0"/>
              <a:t>2015-2018</a:t>
            </a:r>
          </a:p>
          <a:p>
            <a:r>
              <a:rPr lang="sv-SE" sz="1800" dirty="0" smtClean="0"/>
              <a:t>Risk </a:t>
            </a:r>
            <a:r>
              <a:rPr lang="sv-SE" sz="1800" dirty="0"/>
              <a:t>för feltolkning av statsfinansernas </a:t>
            </a:r>
            <a:r>
              <a:rPr lang="sv-SE" sz="1800" dirty="0" smtClean="0"/>
              <a:t>utveckling</a:t>
            </a:r>
            <a:endParaRPr lang="sv-SE" sz="1800" dirty="0"/>
          </a:p>
          <a:p>
            <a:r>
              <a:rPr lang="sv-SE" sz="1800" dirty="0"/>
              <a:t>Inlåning via </a:t>
            </a:r>
            <a:r>
              <a:rPr lang="sv-SE" sz="1800" dirty="0" smtClean="0"/>
              <a:t>Skatteverket </a:t>
            </a:r>
            <a:r>
              <a:rPr lang="sv-SE" sz="1800" dirty="0"/>
              <a:t>påverkar Riksgäldens </a:t>
            </a:r>
            <a:r>
              <a:rPr lang="sv-SE" sz="1800" dirty="0" smtClean="0"/>
              <a:t>upplåning</a:t>
            </a:r>
            <a:endParaRPr lang="sv-SE" sz="1800" dirty="0"/>
          </a:p>
          <a:p>
            <a:r>
              <a:rPr lang="sv-SE" sz="1700" dirty="0" smtClean="0"/>
              <a:t>Fortfarande starka incitament för företag att placera på skattekontot</a:t>
            </a:r>
          </a:p>
          <a:p>
            <a:pPr marL="0" indent="0">
              <a:buNone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017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Riksgalden_A4">
  <a:themeElements>
    <a:clrScheme name="Riksgälden">
      <a:dk1>
        <a:sysClr val="windowText" lastClr="000000"/>
      </a:dk1>
      <a:lt1>
        <a:sysClr val="window" lastClr="FFFFFF"/>
      </a:lt1>
      <a:dk2>
        <a:srgbClr val="D5AA41"/>
      </a:dk2>
      <a:lt2>
        <a:srgbClr val="7F7F7F"/>
      </a:lt2>
      <a:accent1>
        <a:srgbClr val="0062A6"/>
      </a:accent1>
      <a:accent2>
        <a:srgbClr val="A0A0A0"/>
      </a:accent2>
      <a:accent3>
        <a:srgbClr val="5A8C46"/>
      </a:accent3>
      <a:accent4>
        <a:srgbClr val="FABA00"/>
      </a:accent4>
      <a:accent5>
        <a:srgbClr val="A0007D"/>
      </a:accent5>
      <a:accent6>
        <a:srgbClr val="BE462D"/>
      </a:accent6>
      <a:hlink>
        <a:srgbClr val="000000"/>
      </a:hlink>
      <a:folHlink>
        <a:srgbClr val="000000"/>
      </a:folHlink>
    </a:clrScheme>
    <a:fontScheme name="Riksgäld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Riksgälden - Linje i sidfot">
  <a:themeElements>
    <a:clrScheme name="Riksgälden">
      <a:dk1>
        <a:sysClr val="windowText" lastClr="000000"/>
      </a:dk1>
      <a:lt1>
        <a:sysClr val="window" lastClr="FFFFFF"/>
      </a:lt1>
      <a:dk2>
        <a:srgbClr val="D5AA41"/>
      </a:dk2>
      <a:lt2>
        <a:srgbClr val="7F7F7F"/>
      </a:lt2>
      <a:accent1>
        <a:srgbClr val="A0A0A0"/>
      </a:accent1>
      <a:accent2>
        <a:srgbClr val="0062A6"/>
      </a:accent2>
      <a:accent3>
        <a:srgbClr val="5A8C46"/>
      </a:accent3>
      <a:accent4>
        <a:srgbClr val="FABA00"/>
      </a:accent4>
      <a:accent5>
        <a:srgbClr val="A0007D"/>
      </a:accent5>
      <a:accent6>
        <a:srgbClr val="BE462D"/>
      </a:accent6>
      <a:hlink>
        <a:srgbClr val="000000"/>
      </a:hlink>
      <a:folHlink>
        <a:srgbClr val="000000"/>
      </a:folHlink>
    </a:clrScheme>
    <a:fontScheme name="Riksgäld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Riksgalden_A4</Template>
  <TotalTime>953</TotalTime>
  <Words>808</Words>
  <Application>Microsoft Office PowerPoint</Application>
  <PresentationFormat>On-screen Show (4:3)</PresentationFormat>
  <Paragraphs>243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Riksgalden_A4</vt:lpstr>
      <vt:lpstr>Riksgälden - Linje i sidfot</vt:lpstr>
      <vt:lpstr>Statsupplåning – prognos och analys 2016:3</vt:lpstr>
      <vt:lpstr>Lägre nettolånebehov leder till mindre emissioner </vt:lpstr>
      <vt:lpstr>Stark svensk tillväxt mattas av</vt:lpstr>
      <vt:lpstr>Makroprognosen i sammanfattning</vt:lpstr>
      <vt:lpstr>Större överskott 2016, lägre underskott 2017</vt:lpstr>
      <vt:lpstr>Ny prognos på nettolånebehovet</vt:lpstr>
      <vt:lpstr>Vad driver företagens placeringar på skattekontot?</vt:lpstr>
      <vt:lpstr>Både företag och hushåll har ökat sina placeringar på skattekontot</vt:lpstr>
      <vt:lpstr>Överinsättningar på skattekonto</vt:lpstr>
      <vt:lpstr>Prognosförändringar jämfört med juni</vt:lpstr>
      <vt:lpstr>Statens finansiella sparande och budgetsaldo</vt:lpstr>
      <vt:lpstr>Lägre upplåningsbehov</vt:lpstr>
      <vt:lpstr>Upplåningen fortsätter att minska</vt:lpstr>
      <vt:lpstr>Upplåningsbehov, brutto</vt:lpstr>
      <vt:lpstr>Upplåning enligt ny prognos</vt:lpstr>
      <vt:lpstr>Statsskuldens utveckling </vt:lpstr>
    </vt:vector>
  </TitlesOfParts>
  <Company>Riksgalden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Statsupplåning – prognos och analys 2016:3</dc:title>
  <dc:creator>Bjellerup, Mårten</dc:creator>
  <cp:lastModifiedBy>Bjellerup, Mårten</cp:lastModifiedBy>
  <cp:revision>69</cp:revision>
  <cp:lastPrinted>2016-10-25T08:31:36Z</cp:lastPrinted>
  <dcterms:created xsi:type="dcterms:W3CDTF">2016-10-19T08:00:18Z</dcterms:created>
  <dcterms:modified xsi:type="dcterms:W3CDTF">2016-10-26T05:31:40Z</dcterms:modified>
</cp:coreProperties>
</file>