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35"/>
  </p:notesMasterIdLst>
  <p:handoutMasterIdLst>
    <p:handoutMasterId r:id="rId36"/>
  </p:handoutMasterIdLst>
  <p:sldIdLst>
    <p:sldId id="258" r:id="rId3"/>
    <p:sldId id="271" r:id="rId4"/>
    <p:sldId id="310" r:id="rId5"/>
    <p:sldId id="312" r:id="rId6"/>
    <p:sldId id="318" r:id="rId7"/>
    <p:sldId id="280" r:id="rId8"/>
    <p:sldId id="279" r:id="rId9"/>
    <p:sldId id="303" r:id="rId10"/>
    <p:sldId id="317" r:id="rId11"/>
    <p:sldId id="281" r:id="rId12"/>
    <p:sldId id="284" r:id="rId13"/>
    <p:sldId id="278" r:id="rId14"/>
    <p:sldId id="288" r:id="rId15"/>
    <p:sldId id="272" r:id="rId16"/>
    <p:sldId id="323" r:id="rId17"/>
    <p:sldId id="290" r:id="rId18"/>
    <p:sldId id="283" r:id="rId19"/>
    <p:sldId id="277" r:id="rId20"/>
    <p:sldId id="320" r:id="rId21"/>
    <p:sldId id="291" r:id="rId22"/>
    <p:sldId id="285" r:id="rId23"/>
    <p:sldId id="314" r:id="rId24"/>
    <p:sldId id="315" r:id="rId25"/>
    <p:sldId id="307" r:id="rId26"/>
    <p:sldId id="297" r:id="rId27"/>
    <p:sldId id="296" r:id="rId28"/>
    <p:sldId id="298" r:id="rId29"/>
    <p:sldId id="301" r:id="rId30"/>
    <p:sldId id="319" r:id="rId31"/>
    <p:sldId id="276" r:id="rId32"/>
    <p:sldId id="322" r:id="rId33"/>
    <p:sldId id="308" r:id="rId34"/>
  </p:sldIdLst>
  <p:sldSz cx="9144000" cy="6858000" type="screen4x3"/>
  <p:notesSz cx="67833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 snapToGrid="0">
      <p:cViewPr>
        <p:scale>
          <a:sx n="100" d="100"/>
          <a:sy n="100" d="100"/>
        </p:scale>
        <p:origin x="-1278" y="-240"/>
      </p:cViewPr>
      <p:guideLst>
        <p:guide orient="horz"/>
        <p:guide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-4950" y="-114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1043402183423"/>
          <c:y val="0.15058108100513132"/>
          <c:w val="0.488121393732666"/>
          <c:h val="0.84370877713064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10431709045664"/>
          <c:y val="0.15942687683458182"/>
          <c:w val="0.488121393732666"/>
          <c:h val="0.843708777130640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chemeClr val="bg1"/>
              </a:solidFill>
            </c:spPr>
          </c:dPt>
          <c:dPt>
            <c:idx val="1"/>
            <c:bubble3D val="0"/>
            <c:explosion val="2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explosion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explosion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0.32875</cdr:x>
      <cdr:y>0.34078</cdr:y>
    </cdr:from>
    <cdr:to>
      <cdr:x>0.48291</cdr:x>
      <cdr:y>0.4561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767" y="1515858"/>
          <a:ext cx="1215837" cy="5129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Tjänstepaket</a:t>
          </a:r>
        </a:p>
        <a:p xmlns:a="http://schemas.openxmlformats.org/drawingml/2006/main">
          <a:r>
            <a:rPr lang="sv-SE" sz="1400" dirty="0" smtClean="0"/>
            <a:t>       SEK</a:t>
          </a:r>
        </a:p>
      </cdr:txBody>
    </cdr:sp>
  </cdr:relSizeAnchor>
  <cdr:relSizeAnchor xmlns:cdr="http://schemas.openxmlformats.org/drawingml/2006/chartDrawing">
    <cdr:from>
      <cdr:x>0.32753</cdr:x>
      <cdr:y>0.70189</cdr:y>
    </cdr:from>
    <cdr:to>
      <cdr:x>0.483</cdr:x>
      <cdr:y>0.77108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83134" y="3122127"/>
          <a:ext cx="122611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  Valutabank</a:t>
          </a:r>
        </a:p>
      </cdr:txBody>
    </cdr:sp>
  </cdr:relSizeAnchor>
  <cdr:relSizeAnchor xmlns:cdr="http://schemas.openxmlformats.org/drawingml/2006/chartDrawing">
    <cdr:from>
      <cdr:x>0.54494</cdr:x>
      <cdr:y>0.3282</cdr:y>
    </cdr:from>
    <cdr:to>
      <cdr:x>0.70162</cdr:x>
      <cdr:y>0.44583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7773" y="1459898"/>
          <a:ext cx="123568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Förnyad konkurrens</a:t>
          </a:r>
        </a:p>
      </cdr:txBody>
    </cdr:sp>
  </cdr:relSizeAnchor>
  <cdr:relSizeAnchor xmlns:cdr="http://schemas.openxmlformats.org/drawingml/2006/chartDrawing">
    <cdr:from>
      <cdr:x>0.55949</cdr:x>
      <cdr:y>0.71209</cdr:y>
    </cdr:from>
    <cdr:to>
      <cdr:x>0.71374</cdr:x>
      <cdr:y>0.77993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412504" y="3167512"/>
          <a:ext cx="1216532" cy="30174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VKK</a:t>
          </a:r>
        </a:p>
      </cdr:txBody>
    </cdr:sp>
  </cdr:relSizeAnchor>
  <cdr:relSizeAnchor xmlns:cdr="http://schemas.openxmlformats.org/drawingml/2006/chartDrawing">
    <cdr:from>
      <cdr:x>0.05556</cdr:x>
      <cdr:y>0.61699</cdr:y>
    </cdr:from>
    <cdr:to>
      <cdr:x>0.26932</cdr:x>
      <cdr:y>0.72136</cdr:y>
    </cdr:to>
    <cdr:sp macro="" textlink="">
      <cdr:nvSpPr>
        <cdr:cNvPr id="11" name="Right Arrow 10"/>
        <cdr:cNvSpPr/>
      </cdr:nvSpPr>
      <cdr:spPr>
        <a:xfrm xmlns:a="http://schemas.openxmlformats.org/drawingml/2006/main">
          <a:off x="438185" y="2918295"/>
          <a:ext cx="1685861" cy="49367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sv-SE" sz="1400" dirty="0" smtClean="0">
              <a:solidFill>
                <a:schemeClr val="tx1"/>
              </a:solidFill>
            </a:rPr>
            <a:t>        Valuta</a:t>
          </a:r>
          <a:endParaRPr lang="sv-SE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0.29831</cdr:x>
      <cdr:y>0.5439</cdr:y>
    </cdr:from>
    <cdr:to>
      <cdr:x>0.49275</cdr:x>
      <cdr:y>0.60617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52675" y="2419351"/>
          <a:ext cx="153352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dirty="0" smtClean="0"/>
            <a:t>    </a:t>
          </a:r>
          <a:r>
            <a:rPr lang="sv-SE" sz="1200" dirty="0" smtClean="0"/>
            <a:t>185 myndigheter</a:t>
          </a:r>
        </a:p>
      </cdr:txBody>
    </cdr:sp>
  </cdr:relSizeAnchor>
  <cdr:relSizeAnchor xmlns:cdr="http://schemas.openxmlformats.org/drawingml/2006/chartDrawing">
    <cdr:from>
      <cdr:x>0.56884</cdr:x>
      <cdr:y>0.5439</cdr:y>
    </cdr:from>
    <cdr:to>
      <cdr:x>0.77415</cdr:x>
      <cdr:y>0.60617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86276" y="2419351"/>
          <a:ext cx="161925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200" dirty="0" smtClean="0"/>
            <a:t>50 myndigheter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0.34499</cdr:x>
      <cdr:y>0.37067</cdr:y>
    </cdr:from>
    <cdr:to>
      <cdr:x>0.49915</cdr:x>
      <cdr:y>0.48599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2569" y="1889660"/>
          <a:ext cx="1265739" cy="5878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Tjänstepaket</a:t>
          </a:r>
        </a:p>
        <a:p xmlns:a="http://schemas.openxmlformats.org/drawingml/2006/main">
          <a:r>
            <a:rPr lang="sv-SE" sz="1400" dirty="0" smtClean="0"/>
            <a:t>       SEK</a:t>
          </a:r>
        </a:p>
      </cdr:txBody>
    </cdr:sp>
  </cdr:relSizeAnchor>
  <cdr:relSizeAnchor xmlns:cdr="http://schemas.openxmlformats.org/drawingml/2006/chartDrawing">
    <cdr:from>
      <cdr:x>0.34609</cdr:x>
      <cdr:y>0.6421</cdr:y>
    </cdr:from>
    <cdr:to>
      <cdr:x>0.50156</cdr:x>
      <cdr:y>0.74474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41603" y="3273359"/>
          <a:ext cx="1276494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   Inkl.</a:t>
          </a:r>
        </a:p>
        <a:p xmlns:a="http://schemas.openxmlformats.org/drawingml/2006/main">
          <a:r>
            <a:rPr lang="sv-SE" sz="1400" dirty="0" smtClean="0"/>
            <a:t>   Valuta</a:t>
          </a:r>
        </a:p>
      </cdr:txBody>
    </cdr:sp>
  </cdr:relSizeAnchor>
  <cdr:relSizeAnchor xmlns:cdr="http://schemas.openxmlformats.org/drawingml/2006/chartDrawing">
    <cdr:from>
      <cdr:x>0.55949</cdr:x>
      <cdr:y>0.71209</cdr:y>
    </cdr:from>
    <cdr:to>
      <cdr:x>0.71374</cdr:x>
      <cdr:y>0.77246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593722" y="3630158"/>
          <a:ext cx="126647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400" dirty="0" smtClean="0"/>
            <a:t>           VKK</a:t>
          </a:r>
        </a:p>
      </cdr:txBody>
    </cdr:sp>
  </cdr:relSizeAnchor>
  <cdr:relSizeAnchor xmlns:cdr="http://schemas.openxmlformats.org/drawingml/2006/chartDrawing">
    <cdr:from>
      <cdr:x>0.05556</cdr:x>
      <cdr:y>0.61699</cdr:y>
    </cdr:from>
    <cdr:to>
      <cdr:x>0.26932</cdr:x>
      <cdr:y>0.72136</cdr:y>
    </cdr:to>
    <cdr:sp macro="" textlink="">
      <cdr:nvSpPr>
        <cdr:cNvPr id="11" name="Right Arrow 10"/>
        <cdr:cNvSpPr/>
      </cdr:nvSpPr>
      <cdr:spPr>
        <a:xfrm xmlns:a="http://schemas.openxmlformats.org/drawingml/2006/main">
          <a:off x="438185" y="2918295"/>
          <a:ext cx="1685861" cy="49367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r>
            <a:rPr lang="sv-SE" sz="1400" dirty="0" smtClean="0">
              <a:solidFill>
                <a:schemeClr val="tx1"/>
              </a:solidFill>
            </a:rPr>
            <a:t>        Valuta</a:t>
          </a:r>
          <a:endParaRPr lang="sv-SE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0.29831</cdr:x>
      <cdr:y>0.5439</cdr:y>
    </cdr:from>
    <cdr:to>
      <cdr:x>0.49275</cdr:x>
      <cdr:y>0.60617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352675" y="2419351"/>
          <a:ext cx="153352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dirty="0" smtClean="0"/>
            <a:t>    </a:t>
          </a:r>
          <a:r>
            <a:rPr lang="sv-SE" sz="1200" dirty="0" smtClean="0"/>
            <a:t>185 myndigheter</a:t>
          </a:r>
        </a:p>
      </cdr:txBody>
    </cdr:sp>
  </cdr:relSizeAnchor>
  <cdr:relSizeAnchor xmlns:cdr="http://schemas.openxmlformats.org/drawingml/2006/chartDrawing">
    <cdr:from>
      <cdr:x>0.56884</cdr:x>
      <cdr:y>0.5439</cdr:y>
    </cdr:from>
    <cdr:to>
      <cdr:x>0.77415</cdr:x>
      <cdr:y>0.60246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86270" y="2572587"/>
          <a:ext cx="161921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200" dirty="0"/>
            <a:t>1</a:t>
          </a:r>
          <a:r>
            <a:rPr lang="sv-SE" sz="1200" dirty="0" smtClean="0"/>
            <a:t>0 myndigheter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2351" y="0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3144205C-CF0C-46E0-A411-1DFB548ADF6C}" type="datetimeFigureOut">
              <a:rPr lang="sv-SE" smtClean="0"/>
              <a:pPr/>
              <a:t>2016-10-13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2351" y="9428584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5EABB46C-5B29-48A7-A493-F3F97FEE774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149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2351" y="0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/>
          <a:lstStyle>
            <a:lvl1pPr algn="r">
              <a:defRPr sz="1200"/>
            </a:lvl1pPr>
          </a:lstStyle>
          <a:p>
            <a:fld id="{4C4454F8-AFAE-4238-82FB-EDEBA2A127F5}" type="datetimeFigureOut">
              <a:rPr lang="sv-SE" smtClean="0"/>
              <a:t>2016-10-13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9" tIns="45674" rIns="91349" bIns="4567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339" y="4715154"/>
            <a:ext cx="5426710" cy="4466987"/>
          </a:xfrm>
          <a:prstGeom prst="rect">
            <a:avLst/>
          </a:prstGeom>
        </p:spPr>
        <p:txBody>
          <a:bodyPr vert="horz" lIns="91349" tIns="45674" rIns="91349" bIns="4567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2351" y="9428584"/>
            <a:ext cx="2939468" cy="496332"/>
          </a:xfrm>
          <a:prstGeom prst="rect">
            <a:avLst/>
          </a:prstGeom>
        </p:spPr>
        <p:txBody>
          <a:bodyPr vert="horz" lIns="91349" tIns="45674" rIns="91349" bIns="45674" rtlCol="0" anchor="b"/>
          <a:lstStyle>
            <a:lvl1pPr algn="r">
              <a:defRPr sz="1200"/>
            </a:lvl1pPr>
          </a:lstStyle>
          <a:p>
            <a:fld id="{C956F5C1-B4D6-4883-81A6-4B54F742A9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516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Sibs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837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85322-A1DF-4408-BC61-39174044974B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1225" y="746125"/>
            <a:ext cx="4960938" cy="3721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23026" eaLnBrk="0" hangingPunct="0">
              <a:defRPr/>
            </a:pPr>
            <a:endParaRPr lang="sv-S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B68471-EAAC-454D-9827-98C5C1480789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-  Effektivare likviditetsstyrning (lägre totala kostnader för staten)</a:t>
            </a:r>
          </a:p>
          <a:p>
            <a:r>
              <a:rPr lang="sv-SE" dirty="0" smtClean="0"/>
              <a:t>-  Centraliserad och professionell valutariskhantering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Bättre kontroll på myndigheternas valutaflöden (enhetlig återrapportering)</a:t>
            </a:r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pPr marL="171450" indent="-171450">
              <a:buFontTx/>
              <a:buChar char="-"/>
            </a:pPr>
            <a:r>
              <a:rPr lang="sv-SE" dirty="0" smtClean="0"/>
              <a:t>Kontinuitet :</a:t>
            </a:r>
            <a:r>
              <a:rPr lang="sv-SE" baseline="0" dirty="0" smtClean="0"/>
              <a:t> </a:t>
            </a:r>
            <a:r>
              <a:rPr lang="sv-SE" dirty="0" smtClean="0"/>
              <a:t>Upphandlingen av ramavtal för betaltjänster bygger på en kontinuerlig utveckling av 2010 ramavtal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Fokus :</a:t>
            </a:r>
            <a:r>
              <a:rPr lang="sv-SE" baseline="0" dirty="0" smtClean="0"/>
              <a:t>   </a:t>
            </a:r>
            <a:r>
              <a:rPr lang="sv-SE" dirty="0" smtClean="0"/>
              <a:t>För att kunna genomföra strukturella och mer omfattande förändringar med god kvalitet så är det viktigt att fokusera på specifika mål 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Enkelhet : 	Ramavtalen och arbetet med detta ska präglas av enkelhet. Detta gäller både i tjänster och kravs utformning, möjligheten att utvärdera dessa och i den verbala utformningen av 	förfrågningsunderlag och beskrivningar samt myndigheternas avropsrutiner</a:t>
            </a:r>
          </a:p>
          <a:p>
            <a:pPr marL="0" indent="0">
              <a:buFontTx/>
              <a:buNone/>
            </a:pPr>
            <a:endParaRPr lang="sv-SE" dirty="0" smtClean="0"/>
          </a:p>
          <a:p>
            <a:pPr marL="171450" indent="-171450">
              <a:buFontTx/>
              <a:buChar char="-"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>
                <a:solidFill>
                  <a:prstClr val="black"/>
                </a:solidFill>
              </a:rPr>
              <a:pPr/>
              <a:t>5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60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Ramavtalet tillämpar inte rangordning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10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Så tidigt som möjligt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92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Enklare kravställning Teknik med bättre säkerhet </a:t>
            </a:r>
          </a:p>
          <a:p>
            <a:r>
              <a:rPr lang="sv-SE" dirty="0" smtClean="0"/>
              <a:t>Myndigheter som för närvarande använder Plusgirot förutsätts därför byta till Bankgirots tjänster</a:t>
            </a:r>
          </a:p>
          <a:p>
            <a:r>
              <a:rPr lang="sv-SE" dirty="0" smtClean="0"/>
              <a:t>Separatupphandlade Plusgiroavtal ska leva upp till de krav på infrastruktur som finns i 2016 års ramavtal</a:t>
            </a:r>
          </a:p>
          <a:p>
            <a:endParaRPr lang="sv-SE" dirty="0" smtClean="0"/>
          </a:p>
          <a:p>
            <a:r>
              <a:rPr lang="sv-SE" dirty="0" smtClean="0"/>
              <a:t>Konkurrens och likabehandling är de bärande skälen.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23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Utbetalning till PG</a:t>
            </a:r>
            <a:r>
              <a:rPr lang="sv-SE" baseline="0" dirty="0" smtClean="0"/>
              <a:t> okej</a:t>
            </a:r>
            <a:endParaRPr lang="sv-SE" dirty="0" smtClean="0"/>
          </a:p>
          <a:p>
            <a:r>
              <a:rPr lang="sv-SE" dirty="0" smtClean="0"/>
              <a:t>Konkurrens och likabehandling är de bärande skälen</a:t>
            </a:r>
          </a:p>
          <a:p>
            <a:r>
              <a:rPr lang="sv-SE" dirty="0" smtClean="0"/>
              <a:t>Plusgirot ska därmed leverera statistik till Riksgälden för utförda transaktioner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>
                <a:solidFill>
                  <a:prstClr val="black"/>
                </a:solidFill>
              </a:rPr>
              <a:pPr/>
              <a:t>15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92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 de flesta fall är kontanthantering inte en del av bankernas kärnverksamhet, vilket medfört att underleverantörer använts för tjänsterna</a:t>
            </a:r>
          </a:p>
          <a:p>
            <a:r>
              <a:rPr lang="sv-SE" dirty="0" smtClean="0"/>
              <a:t>Allt färre ställen accepterar inlämning av kontantkassor</a:t>
            </a:r>
          </a:p>
          <a:p>
            <a:r>
              <a:rPr lang="sv-SE" dirty="0" smtClean="0"/>
              <a:t>Separatupphandling – kan vara bra eftersom lokala aktörer kan användas</a:t>
            </a:r>
          </a:p>
          <a:p>
            <a:r>
              <a:rPr lang="sv-SE" dirty="0" smtClean="0"/>
              <a:t>Statlig ramavtal – förenklar hanteringen för myndigheter, tar hänsyn till statliga likviditetskrav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006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Valutakurserna i bankens valutaväxling av Riksgäldens Huvudvalutor är konkurrensutsatt</a:t>
            </a:r>
          </a:p>
          <a:p>
            <a:r>
              <a:rPr lang="sv-SE" dirty="0" smtClean="0"/>
              <a:t>Räntesättningen på bankens valutakonton i Riksgäldens Huvudvalutor är konkurrensutsatt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6F5C1-B4D6-4883-81A6-4B54F742A963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313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85322-A1DF-4408-BC61-39174044974B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90738"/>
            <a:ext cx="272573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Två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463032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Fyr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5087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16"/>
          </p:nvPr>
        </p:nvSpPr>
        <p:spPr>
          <a:xfrm>
            <a:off x="463061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90738"/>
            <a:ext cx="272573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Lilla riksvapne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1227138"/>
            <a:ext cx="19431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0"/>
            <a:ext cx="3862800" cy="45370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630325" y="1530350"/>
            <a:ext cx="3862800" cy="4537075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1" name="Platshållare för datum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784225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386251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2368062"/>
            <a:ext cx="3862510" cy="36993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1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650875" y="1530349"/>
            <a:ext cx="1969233" cy="2665413"/>
          </a:xfrm>
        </p:spPr>
        <p:txBody>
          <a:bodyPr/>
          <a:lstStyle/>
          <a:p>
            <a:endParaRPr lang="sv-SE"/>
          </a:p>
        </p:txBody>
      </p:sp>
      <p:sp>
        <p:nvSpPr>
          <p:cNvPr id="2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650875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26" name="Platshållare för bild 12"/>
          <p:cNvSpPr>
            <a:spLocks noGrp="1"/>
          </p:cNvSpPr>
          <p:nvPr>
            <p:ph type="pic" sz="quarter" idx="17"/>
          </p:nvPr>
        </p:nvSpPr>
        <p:spPr>
          <a:xfrm>
            <a:off x="2725859" y="1530349"/>
            <a:ext cx="1969233" cy="2665413"/>
          </a:xfrm>
        </p:spPr>
        <p:txBody>
          <a:bodyPr/>
          <a:lstStyle/>
          <a:p>
            <a:endParaRPr lang="sv-SE"/>
          </a:p>
        </p:txBody>
      </p:sp>
      <p:sp>
        <p:nvSpPr>
          <p:cNvPr id="27" name="Platshållare för text 9"/>
          <p:cNvSpPr>
            <a:spLocks noGrp="1"/>
          </p:cNvSpPr>
          <p:nvPr>
            <p:ph type="body" sz="quarter" idx="18" hasCustomPrompt="1"/>
          </p:nvPr>
        </p:nvSpPr>
        <p:spPr>
          <a:xfrm>
            <a:off x="2725859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8" name="Platshållare för text 9"/>
          <p:cNvSpPr>
            <a:spLocks noGrp="1"/>
          </p:cNvSpPr>
          <p:nvPr>
            <p:ph type="body" sz="quarter" idx="19" hasCustomPrompt="1"/>
          </p:nvPr>
        </p:nvSpPr>
        <p:spPr>
          <a:xfrm>
            <a:off x="2725859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8" name="Platshållare för text 9"/>
          <p:cNvSpPr>
            <a:spLocks noGrp="1"/>
          </p:cNvSpPr>
          <p:nvPr>
            <p:ph type="body" sz="quarter" idx="24" hasCustomPrompt="1"/>
          </p:nvPr>
        </p:nvSpPr>
        <p:spPr>
          <a:xfrm>
            <a:off x="4872711" y="2373974"/>
            <a:ext cx="3620414" cy="2743258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kontaktinformation</a:t>
            </a:r>
          </a:p>
        </p:txBody>
      </p:sp>
      <p:pic>
        <p:nvPicPr>
          <p:cNvPr id="19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530350"/>
            <a:ext cx="29829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648200" cy="2041279"/>
          </a:xfrm>
        </p:spPr>
        <p:txBody>
          <a:bodyPr>
            <a:normAutofit/>
          </a:bodyPr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44925" y="3396558"/>
            <a:ext cx="46482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cxnSp>
        <p:nvCxnSpPr>
          <p:cNvPr id="8" name="Rak 7"/>
          <p:cNvCxnSpPr/>
          <p:nvPr userDrawn="1"/>
        </p:nvCxnSpPr>
        <p:spPr>
          <a:xfrm>
            <a:off x="3839928" y="3314700"/>
            <a:ext cx="5302250" cy="1588"/>
          </a:xfrm>
          <a:prstGeom prst="line">
            <a:avLst/>
          </a:prstGeom>
          <a:ln>
            <a:solidFill>
              <a:srgbClr val="9981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1" name="Picture 4" descr="Lilla riksvapnet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0763" y="1227138"/>
            <a:ext cx="19431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E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784225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784225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Två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4630325" y="5100025"/>
            <a:ext cx="3862800" cy="967399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Fyr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1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1530351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/>
          </p:nvPr>
        </p:nvSpPr>
        <p:spPr>
          <a:xfrm>
            <a:off x="65087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4" name="Platshållare för innehåll 2"/>
          <p:cNvSpPr>
            <a:spLocks noGrp="1"/>
          </p:cNvSpPr>
          <p:nvPr>
            <p:ph idx="16"/>
          </p:nvPr>
        </p:nvSpPr>
        <p:spPr>
          <a:xfrm>
            <a:off x="4630615" y="3852253"/>
            <a:ext cx="3862510" cy="2215172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0"/>
            <a:ext cx="38628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3"/>
          </p:nvPr>
        </p:nvSpPr>
        <p:spPr>
          <a:xfrm>
            <a:off x="4630325" y="1530350"/>
            <a:ext cx="38628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784225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gress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368062"/>
            <a:ext cx="386251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650875" y="1530350"/>
            <a:ext cx="7842250" cy="761512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pPr lvl="0"/>
            <a:r>
              <a:rPr lang="sv-SE" dirty="0" smtClean="0"/>
              <a:t>Klicka för att lägga till en ingress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4"/>
          </p:nvPr>
        </p:nvSpPr>
        <p:spPr>
          <a:xfrm>
            <a:off x="4630615" y="2368062"/>
            <a:ext cx="3862510" cy="3699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pic>
        <p:nvPicPr>
          <p:cNvPr id="11" name="Bildobjekt 1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450" y="1530350"/>
            <a:ext cx="2982913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650875" y="1530349"/>
            <a:ext cx="1969233" cy="26654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5" name="Platshållare för text 9"/>
          <p:cNvSpPr>
            <a:spLocks noGrp="1"/>
          </p:cNvSpPr>
          <p:nvPr>
            <p:ph type="body" sz="quarter" idx="16" hasCustomPrompt="1"/>
          </p:nvPr>
        </p:nvSpPr>
        <p:spPr>
          <a:xfrm>
            <a:off x="650875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26" name="Platshållare för bild 12"/>
          <p:cNvSpPr>
            <a:spLocks noGrp="1"/>
          </p:cNvSpPr>
          <p:nvPr>
            <p:ph type="pic" sz="quarter" idx="17"/>
          </p:nvPr>
        </p:nvSpPr>
        <p:spPr>
          <a:xfrm>
            <a:off x="2725859" y="1530349"/>
            <a:ext cx="1969233" cy="266541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7" name="Platshållare för text 9"/>
          <p:cNvSpPr>
            <a:spLocks noGrp="1"/>
          </p:cNvSpPr>
          <p:nvPr>
            <p:ph type="body" sz="quarter" idx="18" hasCustomPrompt="1"/>
          </p:nvPr>
        </p:nvSpPr>
        <p:spPr>
          <a:xfrm>
            <a:off x="2725859" y="4273550"/>
            <a:ext cx="1969200" cy="222252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b="1" i="0" baseline="0"/>
            </a:lvl1pPr>
          </a:lstStyle>
          <a:p>
            <a:pPr lvl="0"/>
            <a:r>
              <a:rPr lang="sv-SE" dirty="0" smtClean="0"/>
              <a:t>Ange namn</a:t>
            </a:r>
          </a:p>
        </p:txBody>
      </p:sp>
      <p:sp>
        <p:nvSpPr>
          <p:cNvPr id="28" name="Platshållare för text 9"/>
          <p:cNvSpPr>
            <a:spLocks noGrp="1"/>
          </p:cNvSpPr>
          <p:nvPr>
            <p:ph type="body" sz="quarter" idx="19" hasCustomPrompt="1"/>
          </p:nvPr>
        </p:nvSpPr>
        <p:spPr>
          <a:xfrm>
            <a:off x="2725859" y="4554903"/>
            <a:ext cx="1969200" cy="561610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1200" i="0" baseline="0"/>
            </a:lvl1pPr>
          </a:lstStyle>
          <a:p>
            <a:pPr lvl="0"/>
            <a:r>
              <a:rPr lang="sv-SE" dirty="0" smtClean="0"/>
              <a:t>Ange Titel</a:t>
            </a:r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2" name="Platshållare för sidfot 3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text 9"/>
          <p:cNvSpPr>
            <a:spLocks noGrp="1"/>
          </p:cNvSpPr>
          <p:nvPr>
            <p:ph type="body" sz="quarter" idx="24" hasCustomPrompt="1"/>
          </p:nvPr>
        </p:nvSpPr>
        <p:spPr>
          <a:xfrm>
            <a:off x="4872711" y="2373974"/>
            <a:ext cx="3620414" cy="2743258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tabLst/>
              <a:defRPr sz="1500" i="0" baseline="0"/>
            </a:lvl1pPr>
          </a:lstStyle>
          <a:p>
            <a:pPr lvl="0"/>
            <a:r>
              <a:rPr lang="sv-SE" dirty="0" smtClean="0"/>
              <a:t>Ange kontaktinformation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r &amp; Diagram - Ett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" name="Platshållare för innehåll 2"/>
          <p:cNvSpPr>
            <a:spLocks noGrp="1"/>
          </p:cNvSpPr>
          <p:nvPr>
            <p:ph idx="1"/>
          </p:nvPr>
        </p:nvSpPr>
        <p:spPr>
          <a:xfrm>
            <a:off x="650875" y="1530351"/>
            <a:ext cx="7842250" cy="3422650"/>
          </a:xfrm>
        </p:spPr>
        <p:txBody>
          <a:bodyPr/>
          <a:lstStyle>
            <a:lvl1pPr marL="0" indent="0">
              <a:spcBef>
                <a:spcPts val="1800"/>
              </a:spcBef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latshållare för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650875" y="5100025"/>
            <a:ext cx="7842250" cy="967399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pPr lvl="0"/>
            <a:r>
              <a:rPr lang="sv-SE" dirty="0" smtClean="0"/>
              <a:t>Klicka för att lägga till diagramtext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6378575"/>
            <a:ext cx="9144000" cy="479425"/>
          </a:xfrm>
          <a:prstGeom prst="rect">
            <a:avLst/>
          </a:prstGeom>
          <a:solidFill>
            <a:srgbClr val="BE9E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3312" tIns="56656" rIns="113312" bIns="56656" anchor="ctr"/>
          <a:lstStyle/>
          <a:p>
            <a:pPr algn="ctr" defTabSz="457159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12" name="Bildobjekt 9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38988" y="6464300"/>
            <a:ext cx="16208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0140" y="217488"/>
            <a:ext cx="7842985" cy="90328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1530350"/>
            <a:ext cx="784225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633" y="6543935"/>
            <a:ext cx="555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80123" y="6543935"/>
            <a:ext cx="4746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5525" y="6543935"/>
            <a:ext cx="287184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3" r:id="rId2"/>
    <p:sldLayoutId id="2147483662" r:id="rId3"/>
    <p:sldLayoutId id="2147483650" r:id="rId4"/>
    <p:sldLayoutId id="2147483660" r:id="rId5"/>
    <p:sldLayoutId id="2147483661" r:id="rId6"/>
    <p:sldLayoutId id="2147483654" r:id="rId7"/>
    <p:sldLayoutId id="2147483676" r:id="rId8"/>
    <p:sldLayoutId id="2147483672" r:id="rId9"/>
    <p:sldLayoutId id="2147483674" r:id="rId10"/>
    <p:sldLayoutId id="21474836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1800"/>
        </a:spcBef>
        <a:spcAft>
          <a:spcPts val="0"/>
        </a:spcAft>
        <a:buClr>
          <a:srgbClr val="BE9E5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spcBef>
          <a:spcPts val="500"/>
        </a:spcBef>
        <a:buClr>
          <a:srgbClr val="BE9E55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0140" y="217488"/>
            <a:ext cx="7842985" cy="90328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1530350"/>
            <a:ext cx="7842250" cy="4537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40633" y="6543935"/>
            <a:ext cx="555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2011-11-25 •</a:t>
            </a:r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186341" y="6543935"/>
            <a:ext cx="4746121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275525" y="6543935"/>
            <a:ext cx="287184" cy="14409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28F3A8-713B-4D36-B82A-96E797891AA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4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62788" y="6430110"/>
            <a:ext cx="172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Rak 14"/>
          <p:cNvCxnSpPr/>
          <p:nvPr/>
        </p:nvCxnSpPr>
        <p:spPr>
          <a:xfrm>
            <a:off x="0" y="6367222"/>
            <a:ext cx="9144000" cy="4274"/>
          </a:xfrm>
          <a:prstGeom prst="line">
            <a:avLst/>
          </a:prstGeom>
          <a:ln w="6350" cap="flat" cmpd="sng" algn="ctr">
            <a:solidFill>
              <a:srgbClr val="99814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1800"/>
        </a:spcBef>
        <a:spcAft>
          <a:spcPts val="0"/>
        </a:spcAft>
        <a:buClr>
          <a:srgbClr val="BE9E55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spcBef>
          <a:spcPts val="500"/>
        </a:spcBef>
        <a:buClr>
          <a:srgbClr val="BE9E55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82563" algn="l" defTabSz="914400" rtl="0" eaLnBrk="1" latinLnBrk="0" hangingPunct="1">
        <a:spcBef>
          <a:spcPts val="500"/>
        </a:spcBef>
        <a:buClr>
          <a:schemeClr val="bg2"/>
        </a:buClr>
        <a:buFont typeface="Arial" pitchFamily="34" charset="0"/>
        <a:buChar char="−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tatensinternbank@riksgalden.se" TargetMode="External"/><Relationship Id="rId2" Type="http://schemas.openxmlformats.org/officeDocument/2006/relationships/hyperlink" Target="http://www.riksgalden.se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ikael.bergman@riksgalden.se" TargetMode="External"/><Relationship Id="rId4" Type="http://schemas.openxmlformats.org/officeDocument/2006/relationships/hyperlink" Target="mailto:jan.maarten.dijkgraaf@riksgalden.s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3844925" y="1120775"/>
            <a:ext cx="4855192" cy="2041279"/>
          </a:xfrm>
        </p:spPr>
        <p:txBody>
          <a:bodyPr>
            <a:normAutofit/>
          </a:bodyPr>
          <a:lstStyle/>
          <a:p>
            <a:r>
              <a:rPr lang="sv-SE" sz="3200" dirty="0" smtClean="0"/>
              <a:t>Utbildningsmaterial </a:t>
            </a: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 smtClean="0"/>
              <a:t>Tjänstepaket</a:t>
            </a:r>
            <a:endParaRPr lang="sv-SE" sz="3200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2016 års ramavtal avseende betalningstjänster m.m. för statliga myndigheter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Tjänstepaketet hos Danske bank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i="1" dirty="0" smtClean="0"/>
              <a:t>En</a:t>
            </a:r>
            <a:r>
              <a:rPr lang="sv-SE" dirty="0" smtClean="0"/>
              <a:t> bank erbjuder Tjänstepaketet</a:t>
            </a:r>
          </a:p>
          <a:p>
            <a:r>
              <a:rPr lang="sv-SE" dirty="0" smtClean="0"/>
              <a:t>Samtliga </a:t>
            </a:r>
            <a:r>
              <a:rPr lang="sv-SE" dirty="0"/>
              <a:t>villkor är givna i ramavtalet för de myndigheter som avropar </a:t>
            </a:r>
            <a:r>
              <a:rPr lang="sv-SE" dirty="0" smtClean="0"/>
              <a:t>Tjänstepaketet</a:t>
            </a:r>
          </a:p>
          <a:p>
            <a:r>
              <a:rPr lang="sv-SE" dirty="0" smtClean="0"/>
              <a:t>Tjänstepaketet innehåller samtliga tjänster som banken erbjuder</a:t>
            </a:r>
          </a:p>
          <a:p>
            <a:pPr lvl="1"/>
            <a:r>
              <a:rPr lang="sv-SE" dirty="0" smtClean="0"/>
              <a:t>Svenska kronor</a:t>
            </a:r>
          </a:p>
          <a:p>
            <a:pPr lvl="1"/>
            <a:r>
              <a:rPr lang="sv-SE" dirty="0" smtClean="0"/>
              <a:t>Valuta</a:t>
            </a:r>
          </a:p>
          <a:p>
            <a:r>
              <a:rPr lang="sv-SE" dirty="0" smtClean="0"/>
              <a:t>Myndigheter som avropar tjänstepaketet kan med andra ord utnyttja samtliga tjänster som återfinns i ramavtalet med banken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949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Myndigheter som inte avropar tjänstepaket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sv-SE" sz="1500" dirty="0">
                <a:solidFill>
                  <a:prstClr val="black"/>
                </a:solidFill>
              </a:rPr>
              <a:t>Förnyad </a:t>
            </a:r>
            <a:r>
              <a:rPr lang="sv-SE" sz="1500" dirty="0" smtClean="0">
                <a:solidFill>
                  <a:prstClr val="black"/>
                </a:solidFill>
              </a:rPr>
              <a:t>konkurrensutsättning* </a:t>
            </a:r>
            <a:r>
              <a:rPr lang="sv-SE" sz="1500" dirty="0">
                <a:solidFill>
                  <a:prstClr val="black"/>
                </a:solidFill>
              </a:rPr>
              <a:t>används av de myndigheter som inte </a:t>
            </a:r>
            <a:r>
              <a:rPr lang="sv-SE" sz="1500" dirty="0" smtClean="0">
                <a:solidFill>
                  <a:prstClr val="black"/>
                </a:solidFill>
              </a:rPr>
              <a:t>avropar </a:t>
            </a:r>
            <a:r>
              <a:rPr lang="sv-SE" sz="1500" dirty="0">
                <a:solidFill>
                  <a:prstClr val="black"/>
                </a:solidFill>
              </a:rPr>
              <a:t>tjänstepaketet</a:t>
            </a:r>
          </a:p>
          <a:p>
            <a:pPr lvl="1"/>
            <a:endParaRPr lang="sv-SE" sz="1500" dirty="0">
              <a:solidFill>
                <a:prstClr val="black"/>
              </a:solidFill>
            </a:endParaRPr>
          </a:p>
          <a:p>
            <a:pPr lvl="1"/>
            <a:r>
              <a:rPr lang="sv-SE" sz="1500" dirty="0">
                <a:solidFill>
                  <a:prstClr val="black"/>
                </a:solidFill>
              </a:rPr>
              <a:t>Förnyad konkurrensutsättning hos Danske bank, Nordea eller </a:t>
            </a:r>
            <a:r>
              <a:rPr lang="sv-SE" sz="1500" dirty="0" smtClean="0">
                <a:solidFill>
                  <a:prstClr val="black"/>
                </a:solidFill>
              </a:rPr>
              <a:t>Swedbank</a:t>
            </a:r>
            <a:endParaRPr lang="sv-SE" sz="1500" dirty="0">
              <a:solidFill>
                <a:prstClr val="black"/>
              </a:solidFill>
            </a:endParaRPr>
          </a:p>
          <a:p>
            <a:pPr lvl="1"/>
            <a:endParaRPr lang="sv-SE" sz="1500" dirty="0">
              <a:solidFill>
                <a:prstClr val="black"/>
              </a:solidFill>
            </a:endParaRPr>
          </a:p>
          <a:p>
            <a:pPr lvl="1"/>
            <a:r>
              <a:rPr lang="sv-SE" sz="1500" dirty="0">
                <a:solidFill>
                  <a:prstClr val="black"/>
                </a:solidFill>
              </a:rPr>
              <a:t>Valutabanken ska avropas av samtliga myndigheter som tillämpar förnyad konkurrensutsättning, samt ytterligare ett mindre antal myndigheter som avropar </a:t>
            </a:r>
            <a:r>
              <a:rPr lang="sv-SE" sz="1500" dirty="0" smtClean="0">
                <a:solidFill>
                  <a:prstClr val="black"/>
                </a:solidFill>
              </a:rPr>
              <a:t>Tjänstepaketet</a:t>
            </a:r>
            <a:endParaRPr lang="sv-SE" sz="1500" dirty="0">
              <a:solidFill>
                <a:prstClr val="black"/>
              </a:solidFill>
            </a:endParaRPr>
          </a:p>
          <a:p>
            <a:pPr marL="180975" lvl="1" indent="0">
              <a:buNone/>
            </a:pPr>
            <a:endParaRPr lang="sv-SE" sz="1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300" dirty="0" smtClean="0"/>
              <a:t>* Förnyad </a:t>
            </a:r>
            <a:r>
              <a:rPr lang="sv-SE" sz="1300" dirty="0"/>
              <a:t>konkurrensutsättning betyder en förnyad inbjudan att lämna anbud när samtliga villkor inte är fastställda i ramavtalet. Det innebär att leverantörerna får möjlighet att erbjuda ett nytt lägre pris för betalningstjänsterna i avtalet. De priser som har angetts i ramavtalet utgör ett takpris.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26454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sz="1500" dirty="0" smtClean="0"/>
              <a:t>Nuvarande 2010 års ramavtal upphör att gälla den 31 mars 2017</a:t>
            </a:r>
          </a:p>
          <a:p>
            <a:pPr lvl="1"/>
            <a:endParaRPr lang="sv-SE" sz="1500" dirty="0" smtClean="0"/>
          </a:p>
          <a:p>
            <a:pPr lvl="1"/>
            <a:r>
              <a:rPr lang="sv-SE" sz="1500" dirty="0" smtClean="0"/>
              <a:t>Ramavtalsbankerna kan </a:t>
            </a:r>
            <a:r>
              <a:rPr lang="sv-SE" sz="1500" u="sng" dirty="0" smtClean="0"/>
              <a:t>leverera</a:t>
            </a:r>
            <a:r>
              <a:rPr lang="sv-SE" sz="1500" dirty="0" smtClean="0"/>
              <a:t> tjänsterna från den 1 april 2017</a:t>
            </a:r>
          </a:p>
          <a:p>
            <a:pPr lvl="1"/>
            <a:endParaRPr lang="sv-SE" sz="1500" dirty="0" smtClean="0"/>
          </a:p>
          <a:p>
            <a:pPr lvl="1"/>
            <a:r>
              <a:rPr lang="sv-SE" sz="1500" dirty="0">
                <a:solidFill>
                  <a:prstClr val="black"/>
                </a:solidFill>
              </a:rPr>
              <a:t>2016 års ramavtal träder ikraft den 1 augusti</a:t>
            </a:r>
          </a:p>
          <a:p>
            <a:pPr lvl="2">
              <a:buClr>
                <a:srgbClr val="7F7F7F"/>
              </a:buClr>
            </a:pPr>
            <a:r>
              <a:rPr lang="sv-SE" sz="1500" dirty="0">
                <a:solidFill>
                  <a:prstClr val="black"/>
                </a:solidFill>
              </a:rPr>
              <a:t>Från ikraftträdandedagen kan avropande myndigheter teckna </a:t>
            </a:r>
            <a:r>
              <a:rPr lang="sv-SE" sz="1500" dirty="0" smtClean="0">
                <a:solidFill>
                  <a:prstClr val="black"/>
                </a:solidFill>
              </a:rPr>
              <a:t>avropsavtal</a:t>
            </a:r>
          </a:p>
          <a:p>
            <a:pPr marL="357187" lvl="2" indent="0">
              <a:buClr>
                <a:srgbClr val="7F7F7F"/>
              </a:buClr>
              <a:buNone/>
            </a:pPr>
            <a:endParaRPr lang="sv-SE" sz="1500" dirty="0">
              <a:solidFill>
                <a:prstClr val="black"/>
              </a:solidFill>
            </a:endParaRPr>
          </a:p>
          <a:p>
            <a:pPr lvl="1"/>
            <a:r>
              <a:rPr lang="sv-SE" sz="1500" dirty="0" smtClean="0"/>
              <a:t>Avropsavtalet </a:t>
            </a:r>
            <a:r>
              <a:rPr lang="sv-SE" sz="1500" dirty="0"/>
              <a:t>kan fortsätta att gälla i nio månader efter det att ramavtalet upphört att gälla</a:t>
            </a:r>
          </a:p>
          <a:p>
            <a:pPr marL="180975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783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Ramavtalens och avropsavtalens giltighetstid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1505745"/>
              </p:ext>
            </p:extLst>
          </p:nvPr>
        </p:nvGraphicFramePr>
        <p:xfrm>
          <a:off x="657225" y="1695448"/>
          <a:ext cx="7639050" cy="3992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70207"/>
                <a:gridCol w="5455490"/>
                <a:gridCol w="1613353"/>
              </a:tblGrid>
              <a:tr h="449916">
                <a:tc>
                  <a:txBody>
                    <a:bodyPr/>
                    <a:lstStyle/>
                    <a:p>
                      <a:r>
                        <a:rPr lang="sv-SE" b="0" dirty="0" smtClean="0"/>
                        <a:t>1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/>
                        <a:t>2016 års ramavtal träder ikraft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/>
                        <a:t>2016-08-01</a:t>
                      </a:r>
                      <a:endParaRPr lang="sv-SE" b="0" dirty="0"/>
                    </a:p>
                  </a:txBody>
                  <a:tcPr/>
                </a:tc>
              </a:tr>
              <a:tr h="449916"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Myndigheterna</a:t>
                      </a:r>
                      <a:r>
                        <a:rPr lang="sv-SE" baseline="0" dirty="0" smtClean="0"/>
                        <a:t> kan avropa 2016 års ramavtal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2016-08-01</a:t>
                      </a:r>
                      <a:endParaRPr lang="sv-SE" dirty="0"/>
                    </a:p>
                  </a:txBody>
                  <a:tcPr/>
                </a:tc>
              </a:tr>
              <a:tr h="776568">
                <a:tc>
                  <a:txBody>
                    <a:bodyPr/>
                    <a:lstStyle/>
                    <a:p>
                      <a:r>
                        <a:rPr lang="sv-SE" dirty="0" smtClean="0"/>
                        <a:t>3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2010 års ramavtal, inklusive alla dess avropsavtal, upphör</a:t>
                      </a:r>
                      <a:r>
                        <a:rPr lang="sv-SE" baseline="0" dirty="0" smtClean="0"/>
                        <a:t> att gälla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2017-03-31</a:t>
                      </a:r>
                      <a:endParaRPr lang="sv-SE" dirty="0"/>
                    </a:p>
                  </a:txBody>
                  <a:tcPr/>
                </a:tc>
              </a:tr>
              <a:tr h="449916">
                <a:tc>
                  <a:txBody>
                    <a:bodyPr/>
                    <a:lstStyle/>
                    <a:p>
                      <a:r>
                        <a:rPr lang="sv-SE" dirty="0" smtClean="0"/>
                        <a:t>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Bankerna levererar på 2016 års ramavtal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2017-04-01</a:t>
                      </a:r>
                      <a:endParaRPr lang="sv-SE" dirty="0"/>
                    </a:p>
                  </a:txBody>
                  <a:tcPr/>
                </a:tc>
              </a:tr>
              <a:tr h="776568">
                <a:tc>
                  <a:txBody>
                    <a:bodyPr/>
                    <a:lstStyle/>
                    <a:p>
                      <a:r>
                        <a:rPr lang="sv-SE" dirty="0" smtClean="0"/>
                        <a:t>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Tidpunkt då 2016 års ramavtal</a:t>
                      </a:r>
                      <a:r>
                        <a:rPr lang="sv-SE" baseline="0" dirty="0" smtClean="0"/>
                        <a:t> upphör att gälla om Riksgälden inte fattat beslut om förlängning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2020-07-31</a:t>
                      </a:r>
                      <a:endParaRPr lang="sv-SE" dirty="0"/>
                    </a:p>
                  </a:txBody>
                  <a:tcPr/>
                </a:tc>
              </a:tr>
              <a:tr h="449916"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Tidpunkt då avrop (leveransen) </a:t>
                      </a:r>
                      <a:r>
                        <a:rPr lang="sv-SE" baseline="0" dirty="0" smtClean="0"/>
                        <a:t>upphör att gälla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2021-03-31</a:t>
                      </a:r>
                    </a:p>
                  </a:txBody>
                  <a:tcPr/>
                </a:tc>
              </a:tr>
              <a:tr h="449916"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Senaste avropstidpunkt (leverans) efter 1+1</a:t>
                      </a:r>
                      <a:r>
                        <a:rPr lang="sv-SE" baseline="0" dirty="0" smtClean="0"/>
                        <a:t> förlängning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2023-03-31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4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</a:t>
            </a:r>
            <a:r>
              <a:rPr lang="sv-SE" dirty="0" smtClean="0"/>
              <a:t>yheter avseende svenska kronor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err="1" smtClean="0"/>
              <a:t>Swish</a:t>
            </a:r>
            <a:r>
              <a:rPr lang="sv-SE" dirty="0" smtClean="0"/>
              <a:t> </a:t>
            </a:r>
          </a:p>
          <a:p>
            <a:r>
              <a:rPr lang="sv-SE" dirty="0" smtClean="0"/>
              <a:t>Plusgirot upphandlas inte i ramavtalet</a:t>
            </a:r>
          </a:p>
          <a:p>
            <a:r>
              <a:rPr lang="sv-SE" dirty="0" smtClean="0"/>
              <a:t>Kontanthantering upphandlas inte i ramavtalet</a:t>
            </a:r>
          </a:p>
          <a:p>
            <a:r>
              <a:rPr lang="sv-SE" dirty="0" smtClean="0"/>
              <a:t>Betalväxlar upphandlas (fortfarande) inte</a:t>
            </a:r>
          </a:p>
          <a:p>
            <a:r>
              <a:rPr lang="sv-SE" dirty="0" smtClean="0"/>
              <a:t>Extern referensränta</a:t>
            </a:r>
          </a:p>
          <a:p>
            <a:pPr lvl="0"/>
            <a:r>
              <a:rPr lang="sv-SE" dirty="0">
                <a:solidFill>
                  <a:prstClr val="black"/>
                </a:solidFill>
              </a:rPr>
              <a:t>Förändringar i </a:t>
            </a:r>
            <a:r>
              <a:rPr lang="sv-SE" dirty="0" smtClean="0">
                <a:solidFill>
                  <a:prstClr val="black"/>
                </a:solidFill>
              </a:rPr>
              <a:t>infrastrukturen</a:t>
            </a:r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914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Plusgirot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Plusgirot återfinns inte i 2016 års ramavtal</a:t>
            </a:r>
          </a:p>
          <a:p>
            <a:r>
              <a:rPr lang="sv-SE" dirty="0" smtClean="0"/>
              <a:t>Myndigheter som för närvarande använder Plusgirot förutsätts därför byta till Bankgirots tjänster</a:t>
            </a:r>
          </a:p>
          <a:p>
            <a:r>
              <a:rPr lang="sv-SE" dirty="0" smtClean="0"/>
              <a:t>Myndigheter som av något skäl inte kan byta till Bankgirot får söka tillstånd att separatupphandla Plusgirot. </a:t>
            </a:r>
          </a:p>
          <a:p>
            <a:r>
              <a:rPr lang="sv-SE" dirty="0" smtClean="0"/>
              <a:t>Separatupphandlade</a:t>
            </a:r>
            <a:r>
              <a:rPr lang="sv-SE" b="1" dirty="0" smtClean="0"/>
              <a:t> </a:t>
            </a:r>
            <a:r>
              <a:rPr lang="sv-SE" dirty="0" smtClean="0"/>
              <a:t>Plusgiroavtal ska leva upp till de krav på infrastruktur som finns i 2016 års ramavtal</a:t>
            </a:r>
          </a:p>
        </p:txBody>
      </p:sp>
    </p:spTree>
    <p:extLst>
      <p:ext uri="{BB962C8B-B14F-4D97-AF65-F5344CB8AC3E}">
        <p14:creationId xmlns:p14="http://schemas.microsoft.com/office/powerpoint/2010/main" val="2185543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Kontanthantering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Kontanthantering ingår inte i ramavtalet eftersom bankerna inte tillhandahåller tjänsten</a:t>
            </a:r>
          </a:p>
          <a:p>
            <a:r>
              <a:rPr lang="sv-SE" dirty="0" smtClean="0"/>
              <a:t>Redan i 2010 års ramavtal började kontanthantering att fungera dåligt</a:t>
            </a:r>
          </a:p>
          <a:p>
            <a:r>
              <a:rPr lang="sv-SE" dirty="0" smtClean="0"/>
              <a:t>Kontanthantering i framtiden</a:t>
            </a:r>
          </a:p>
          <a:p>
            <a:pPr lvl="1"/>
            <a:r>
              <a:rPr lang="sv-SE" dirty="0" smtClean="0"/>
              <a:t>Utredning på gång</a:t>
            </a:r>
          </a:p>
          <a:p>
            <a:pPr lvl="1"/>
            <a:r>
              <a:rPr lang="sv-SE" dirty="0" smtClean="0"/>
              <a:t>Separatupphandling </a:t>
            </a:r>
            <a:endParaRPr lang="sv-SE" dirty="0"/>
          </a:p>
          <a:p>
            <a:pPr lvl="1"/>
            <a:r>
              <a:rPr lang="sv-SE" dirty="0" smtClean="0"/>
              <a:t>Statlig ramavtal </a:t>
            </a:r>
          </a:p>
        </p:txBody>
      </p:sp>
    </p:spTree>
    <p:extLst>
      <p:ext uri="{BB962C8B-B14F-4D97-AF65-F5344CB8AC3E}">
        <p14:creationId xmlns:p14="http://schemas.microsoft.com/office/powerpoint/2010/main" val="1879420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Nyheter avseende valuta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Myndigheternas behov av valuta tillgodoses antingen med Tjänstepaketet eller med Valutabanken</a:t>
            </a:r>
          </a:p>
          <a:p>
            <a:r>
              <a:rPr lang="sv-SE" dirty="0" smtClean="0"/>
              <a:t>I Tjänstepaketet tillhandahåller banken tjänster för kontohållning, valutaväxling och valutabetalningar</a:t>
            </a:r>
          </a:p>
          <a:p>
            <a:r>
              <a:rPr lang="sv-SE" dirty="0" smtClean="0"/>
              <a:t>I Valutabanken </a:t>
            </a:r>
            <a:r>
              <a:rPr lang="sv-SE" dirty="0"/>
              <a:t>kan myndigheten</a:t>
            </a:r>
          </a:p>
          <a:p>
            <a:pPr marL="409575" lvl="1" indent="-228600">
              <a:buFont typeface="+mj-lt"/>
              <a:buAutoNum type="arabicPeriod"/>
            </a:pPr>
            <a:r>
              <a:rPr lang="sv-SE" dirty="0"/>
              <a:t>ingå i valutakoncernkontomodellen, </a:t>
            </a:r>
          </a:p>
          <a:p>
            <a:pPr marL="409575" lvl="1" indent="-228600">
              <a:buFont typeface="+mj-lt"/>
              <a:buAutoNum type="arabicPeriod"/>
            </a:pPr>
            <a:r>
              <a:rPr lang="sv-SE" dirty="0"/>
              <a:t>stå utanför valutakoncernkontomodellen eller </a:t>
            </a:r>
          </a:p>
          <a:p>
            <a:pPr marL="409575" lvl="1" indent="-228600">
              <a:buFont typeface="+mj-lt"/>
              <a:buAutoNum type="arabicPeriod"/>
            </a:pPr>
            <a:r>
              <a:rPr lang="sv-SE" dirty="0"/>
              <a:t>Tillämpa både 1 och 2</a:t>
            </a:r>
          </a:p>
          <a:p>
            <a:r>
              <a:rPr lang="sv-SE" dirty="0" err="1" smtClean="0"/>
              <a:t>Valuteringsregler</a:t>
            </a:r>
            <a:r>
              <a:rPr lang="sv-SE" dirty="0" smtClean="0"/>
              <a:t> (SEPA +1)</a:t>
            </a:r>
          </a:p>
          <a:p>
            <a:r>
              <a:rPr lang="sv-SE" dirty="0" smtClean="0"/>
              <a:t>Kick back (”rabatten”) försvinner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865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Nyheter i Valutabanken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Tjänstepaketmyndigheter få samma villkor som ”större” valutamyndigheter</a:t>
            </a:r>
          </a:p>
          <a:p>
            <a:r>
              <a:rPr lang="sv-SE" dirty="0" smtClean="0"/>
              <a:t>Förändrade </a:t>
            </a:r>
            <a:r>
              <a:rPr lang="sv-SE" dirty="0" err="1" smtClean="0"/>
              <a:t>valuteringsregler</a:t>
            </a:r>
            <a:r>
              <a:rPr lang="sv-SE" dirty="0" smtClean="0"/>
              <a:t> för myndigheternas EUR-betalningar</a:t>
            </a:r>
          </a:p>
          <a:p>
            <a:r>
              <a:rPr lang="sv-SE" dirty="0" smtClean="0"/>
              <a:t>Ränta i valutakoncernkontomodellen kapitaliseras genom omföring från Riksgäldens konto för ränta</a:t>
            </a:r>
          </a:p>
          <a:p>
            <a:r>
              <a:rPr lang="sv-SE" dirty="0" smtClean="0"/>
              <a:t>Räntesättning på toppkonton samt myndigheternas valutakonton är konkurrensutsatt</a:t>
            </a:r>
          </a:p>
          <a:p>
            <a:r>
              <a:rPr lang="sv-SE" dirty="0"/>
              <a:t>Likviditet hanteras på myndigheternas valutakonton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682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Valuteringsregler</a:t>
            </a:r>
            <a:r>
              <a:rPr lang="sv-SE" dirty="0" smtClean="0"/>
              <a:t> betalningar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747837"/>
            <a:ext cx="51816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3428998"/>
            <a:ext cx="51625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43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927100" y="1816100"/>
            <a:ext cx="7842250" cy="4537075"/>
          </a:xfrm>
        </p:spPr>
        <p:txBody>
          <a:bodyPr>
            <a:normAutofit/>
          </a:bodyPr>
          <a:lstStyle/>
          <a:p>
            <a:r>
              <a:rPr lang="sv-SE" dirty="0" smtClean="0"/>
              <a:t>Inledning</a:t>
            </a:r>
          </a:p>
          <a:p>
            <a:r>
              <a:rPr lang="sv-SE" dirty="0" smtClean="0"/>
              <a:t>Mål och strategi	</a:t>
            </a:r>
          </a:p>
          <a:p>
            <a:r>
              <a:rPr lang="sv-SE" dirty="0" smtClean="0"/>
              <a:t>Avrop</a:t>
            </a:r>
          </a:p>
          <a:p>
            <a:r>
              <a:rPr lang="sv-SE" dirty="0" smtClean="0"/>
              <a:t>Nyheter</a:t>
            </a:r>
          </a:p>
          <a:p>
            <a:r>
              <a:rPr lang="sv-SE" dirty="0" smtClean="0"/>
              <a:t>Tjänstepaketet</a:t>
            </a:r>
          </a:p>
          <a:p>
            <a:r>
              <a:rPr lang="sv-SE" dirty="0" smtClean="0"/>
              <a:t>Ramavtalets innehåll</a:t>
            </a:r>
          </a:p>
          <a:p>
            <a:r>
              <a:rPr lang="sv-SE" dirty="0" smtClean="0"/>
              <a:t>Valutabanken och valutakoncernkontomodellen (VKK)</a:t>
            </a:r>
          </a:p>
        </p:txBody>
      </p:sp>
    </p:spTree>
    <p:extLst>
      <p:ext uri="{BB962C8B-B14F-4D97-AF65-F5344CB8AC3E}">
        <p14:creationId xmlns:p14="http://schemas.microsoft.com/office/powerpoint/2010/main" val="1246144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</a:t>
            </a:r>
            <a:r>
              <a:rPr lang="sv-SE" dirty="0" smtClean="0"/>
              <a:t>nfrastruktur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Bankkonton</a:t>
            </a:r>
          </a:p>
          <a:p>
            <a:r>
              <a:rPr lang="sv-SE" dirty="0" smtClean="0"/>
              <a:t>Beloppsgränser</a:t>
            </a:r>
          </a:p>
          <a:p>
            <a:r>
              <a:rPr lang="sv-SE" dirty="0" smtClean="0"/>
              <a:t>Återrapportering</a:t>
            </a:r>
          </a:p>
          <a:p>
            <a:r>
              <a:rPr lang="sv-SE" dirty="0" smtClean="0"/>
              <a:t>Fakturering</a:t>
            </a:r>
          </a:p>
          <a:p>
            <a:r>
              <a:rPr lang="sv-SE" dirty="0" smtClean="0"/>
              <a:t>Tillgänglighet och service</a:t>
            </a:r>
          </a:p>
          <a:p>
            <a:r>
              <a:rPr lang="sv-SE" dirty="0" smtClean="0"/>
              <a:t>Teknik och säkerhet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1367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Betalningar och konto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Inbetalningar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Bankgiroinbetalningar</a:t>
            </a:r>
          </a:p>
          <a:p>
            <a:pPr lvl="1"/>
            <a:r>
              <a:rPr lang="sv-SE" dirty="0" smtClean="0"/>
              <a:t>Autogiro</a:t>
            </a:r>
          </a:p>
          <a:p>
            <a:pPr lvl="1"/>
            <a:r>
              <a:rPr lang="sv-SE" dirty="0" smtClean="0"/>
              <a:t>Inbetalning via internetbank och </a:t>
            </a:r>
            <a:r>
              <a:rPr lang="sv-SE" dirty="0" err="1" smtClean="0"/>
              <a:t>Swish</a:t>
            </a:r>
            <a:endParaRPr lang="sv-SE" dirty="0" smtClean="0"/>
          </a:p>
          <a:p>
            <a:pPr lvl="1"/>
            <a:r>
              <a:rPr lang="sv-SE" dirty="0" smtClean="0"/>
              <a:t>Kortinlösen</a:t>
            </a:r>
          </a:p>
          <a:p>
            <a:pPr marL="180975" lvl="1" indent="0">
              <a:buNone/>
            </a:pPr>
            <a:endParaRPr lang="sv-SE" dirty="0"/>
          </a:p>
          <a:p>
            <a:pPr lvl="1"/>
            <a:r>
              <a:rPr lang="sv-SE" sz="1500" dirty="0" smtClean="0"/>
              <a:t>Övrigt</a:t>
            </a:r>
          </a:p>
          <a:p>
            <a:pPr marL="180975" lvl="1" indent="0">
              <a:buNone/>
            </a:pPr>
            <a:endParaRPr lang="sv-SE" sz="15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 smtClean="0"/>
              <a:t>Depåtjänster</a:t>
            </a:r>
            <a:endParaRPr lang="sv-S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Placeringskonto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Fondkonto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sv-SE" dirty="0"/>
              <a:t>Klientmedelskonto</a:t>
            </a:r>
          </a:p>
          <a:p>
            <a:pPr marL="180975" lvl="1" indent="0">
              <a:buNone/>
            </a:pPr>
            <a:endParaRPr lang="sv-SE" dirty="0" smtClean="0"/>
          </a:p>
          <a:p>
            <a:pPr marL="180975" lvl="1" indent="0">
              <a:buNone/>
            </a:pPr>
            <a:endParaRPr lang="sv-SE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i="0" dirty="0" smtClean="0"/>
              <a:t>Betalningstjänsterna kan i huvudsak indelas i Inbetalningar och Utbetalningar.</a:t>
            </a:r>
            <a:endParaRPr lang="sv-SE" i="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4"/>
          </p:nvPr>
        </p:nvSpPr>
        <p:spPr>
          <a:xfrm>
            <a:off x="4630615" y="2314575"/>
            <a:ext cx="3862510" cy="3686175"/>
          </a:xfrm>
        </p:spPr>
        <p:txBody>
          <a:bodyPr/>
          <a:lstStyle/>
          <a:p>
            <a:r>
              <a:rPr lang="sv-SE" dirty="0" smtClean="0"/>
              <a:t>Utbetalningar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Leverantörsbetalningar (Bankgirot)</a:t>
            </a:r>
          </a:p>
          <a:p>
            <a:pPr lvl="1"/>
            <a:r>
              <a:rPr lang="sv-SE" dirty="0" smtClean="0"/>
              <a:t>Kontoinsättning</a:t>
            </a:r>
          </a:p>
          <a:p>
            <a:pPr lvl="1"/>
            <a:r>
              <a:rPr lang="sv-SE" dirty="0" smtClean="0"/>
              <a:t>Direkt kontoinsättning inklusive förmedling</a:t>
            </a:r>
          </a:p>
          <a:p>
            <a:pPr lvl="1"/>
            <a:r>
              <a:rPr lang="sv-SE" dirty="0" smtClean="0"/>
              <a:t>Löner och andra ersättningar</a:t>
            </a:r>
          </a:p>
          <a:p>
            <a:pPr lvl="1"/>
            <a:r>
              <a:rPr lang="sv-SE" dirty="0" smtClean="0"/>
              <a:t>Övriga utbetalningstjänster</a:t>
            </a:r>
          </a:p>
        </p:txBody>
      </p:sp>
    </p:spTree>
    <p:extLst>
      <p:ext uri="{BB962C8B-B14F-4D97-AF65-F5344CB8AC3E}">
        <p14:creationId xmlns:p14="http://schemas.microsoft.com/office/powerpoint/2010/main" val="40235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87" y="465513"/>
            <a:ext cx="8104187" cy="642154"/>
          </a:xfrm>
        </p:spPr>
        <p:txBody>
          <a:bodyPr>
            <a:normAutofit/>
          </a:bodyPr>
          <a:lstStyle/>
          <a:p>
            <a:r>
              <a:rPr lang="sv-SE" dirty="0" smtClean="0"/>
              <a:t>Utvärdering av tjänstepaket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25" y="1232972"/>
            <a:ext cx="3706126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2952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87" y="465513"/>
            <a:ext cx="8104187" cy="642154"/>
          </a:xfrm>
        </p:spPr>
        <p:txBody>
          <a:bodyPr>
            <a:normAutofit/>
          </a:bodyPr>
          <a:lstStyle/>
          <a:p>
            <a:r>
              <a:rPr lang="sv-SE" dirty="0" smtClean="0"/>
              <a:t>Priser betalningstjänster Tjänstepaket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528638" y="1340426"/>
            <a:ext cx="8438717" cy="475903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400" dirty="0" smtClean="0"/>
              <a:t>Inbetalningar	</a:t>
            </a:r>
            <a:r>
              <a:rPr lang="sv-SE" sz="1200" dirty="0" smtClean="0"/>
              <a:t>Bankgiro 		0,16</a:t>
            </a:r>
          </a:p>
          <a:p>
            <a:pPr marL="0" indent="0">
              <a:buNone/>
            </a:pPr>
            <a:r>
              <a:rPr lang="sv-SE" sz="1200" dirty="0" smtClean="0"/>
              <a:t>		Autogiro		1,80</a:t>
            </a:r>
          </a:p>
          <a:p>
            <a:pPr marL="0" indent="0">
              <a:buNone/>
            </a:pPr>
            <a:r>
              <a:rPr lang="sv-SE" sz="1200" dirty="0" smtClean="0"/>
              <a:t>		Internet bank		2,50</a:t>
            </a:r>
          </a:p>
          <a:p>
            <a:pPr marL="0" indent="0">
              <a:buNone/>
            </a:pPr>
            <a:r>
              <a:rPr lang="sv-SE" sz="1200" dirty="0" smtClean="0"/>
              <a:t>		</a:t>
            </a:r>
            <a:r>
              <a:rPr lang="sv-SE" sz="1200" dirty="0" err="1" smtClean="0"/>
              <a:t>Swish</a:t>
            </a:r>
            <a:r>
              <a:rPr lang="sv-SE" sz="1200" dirty="0" smtClean="0"/>
              <a:t>		2,50</a:t>
            </a:r>
          </a:p>
          <a:p>
            <a:pPr marL="0" indent="0">
              <a:buNone/>
            </a:pPr>
            <a:r>
              <a:rPr lang="sv-SE" sz="1200" dirty="0" smtClean="0"/>
              <a:t>		Kortinlösen		0,45 + 0,34%</a:t>
            </a:r>
          </a:p>
          <a:p>
            <a:pPr marL="0" indent="0">
              <a:buNone/>
            </a:pPr>
            <a:r>
              <a:rPr lang="sv-SE" sz="1400" dirty="0" smtClean="0"/>
              <a:t>Utbetalningar 	</a:t>
            </a:r>
            <a:r>
              <a:rPr lang="sv-SE" sz="1200" dirty="0" smtClean="0"/>
              <a:t>LB Bankgiro		0,16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	Kontoinsättning	0,16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	Löner		0,80 (utan specifikation eller 1,20 elektronisk)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	Utbetalningskort	30,00 </a:t>
            </a:r>
          </a:p>
          <a:p>
            <a:pPr marL="0" indent="0">
              <a:buNone/>
            </a:pPr>
            <a:r>
              <a:rPr lang="sv-SE" sz="1400" dirty="0" smtClean="0"/>
              <a:t>Valuta</a:t>
            </a:r>
            <a:r>
              <a:rPr lang="sv-SE" sz="1200" dirty="0"/>
              <a:t>	</a:t>
            </a:r>
            <a:r>
              <a:rPr lang="sv-SE" sz="1200" dirty="0" smtClean="0"/>
              <a:t>	Internetbanktjänst	0,00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	Inbetalning STP	1,00	(alla valuta, same </a:t>
            </a:r>
            <a:r>
              <a:rPr lang="sv-SE" sz="1200" dirty="0" err="1" smtClean="0"/>
              <a:t>day</a:t>
            </a:r>
            <a:r>
              <a:rPr lang="sv-SE" sz="1200" dirty="0" smtClean="0"/>
              <a:t> </a:t>
            </a:r>
            <a:r>
              <a:rPr lang="sv-SE" sz="1200" dirty="0" err="1" smtClean="0"/>
              <a:t>value</a:t>
            </a:r>
            <a:r>
              <a:rPr lang="sv-SE" sz="1200" dirty="0" smtClean="0"/>
              <a:t>)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	Utbetalning STP	1,00	(alla valuta, normal/express)</a:t>
            </a:r>
          </a:p>
          <a:p>
            <a:pPr marL="0" indent="0">
              <a:buNone/>
            </a:pPr>
            <a:r>
              <a:rPr lang="sv-SE" sz="1200" dirty="0"/>
              <a:t>	</a:t>
            </a:r>
            <a:r>
              <a:rPr lang="sv-SE" sz="12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22500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Tjänstepaketet och valuta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Inbetalningar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Inbetalningar från utlandet</a:t>
            </a:r>
          </a:p>
          <a:p>
            <a:pPr lvl="1"/>
            <a:r>
              <a:rPr lang="sv-SE" dirty="0" smtClean="0"/>
              <a:t>Inbetalning via check</a:t>
            </a:r>
          </a:p>
          <a:p>
            <a:pPr marL="180975" lvl="1" indent="0">
              <a:buNone/>
            </a:pPr>
            <a:endParaRPr lang="sv-SE" dirty="0"/>
          </a:p>
          <a:p>
            <a:pPr marL="180975" lvl="1" indent="0">
              <a:buNone/>
            </a:pPr>
            <a:endParaRPr lang="sv-SE" dirty="0" smtClean="0"/>
          </a:p>
          <a:p>
            <a:pPr lvl="1"/>
            <a:r>
              <a:rPr lang="sv-SE" sz="1500" dirty="0" smtClean="0"/>
              <a:t>Övrigt</a:t>
            </a:r>
          </a:p>
          <a:p>
            <a:pPr marL="180975" lvl="1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Växling </a:t>
            </a:r>
            <a:r>
              <a:rPr lang="sv-SE" dirty="0"/>
              <a:t>av Riksgäldens Huvudvalutor sker till en </a:t>
            </a:r>
            <a:r>
              <a:rPr lang="sv-SE" dirty="0" smtClean="0"/>
              <a:t>extern konkurrensutsatt valutakurs (Bloomberg).</a:t>
            </a:r>
          </a:p>
          <a:p>
            <a:pPr lvl="1"/>
            <a:r>
              <a:rPr lang="sv-SE" dirty="0" smtClean="0"/>
              <a:t>Övriga </a:t>
            </a:r>
            <a:r>
              <a:rPr lang="sv-SE" dirty="0"/>
              <a:t>valutor växlas enligt samma princip som tidigare, det vill säga till en kurs som bestäms av banken.</a:t>
            </a:r>
          </a:p>
          <a:p>
            <a:pPr lvl="1"/>
            <a:endParaRPr lang="sv-SE" dirty="0"/>
          </a:p>
          <a:p>
            <a:pPr marL="180975" lvl="1" indent="0">
              <a:buNone/>
            </a:pPr>
            <a:endParaRPr lang="sv-SE" dirty="0" smtClean="0"/>
          </a:p>
          <a:p>
            <a:pPr marL="180975" lvl="1" indent="0">
              <a:buNone/>
            </a:pPr>
            <a:endParaRPr lang="sv-SE" dirty="0" smtClean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Betalningstjänsterna från/till utlandet kan i huvudsak indelas i 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4"/>
          </p:nvPr>
        </p:nvSpPr>
        <p:spPr>
          <a:xfrm>
            <a:off x="4630615" y="2314575"/>
            <a:ext cx="3862510" cy="3686175"/>
          </a:xfrm>
        </p:spPr>
        <p:txBody>
          <a:bodyPr/>
          <a:lstStyle/>
          <a:p>
            <a:r>
              <a:rPr lang="sv-SE" dirty="0" smtClean="0"/>
              <a:t>Utbetalningar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Utbetalningar till utlandet</a:t>
            </a:r>
          </a:p>
          <a:p>
            <a:pPr lvl="1"/>
            <a:r>
              <a:rPr lang="sv-SE" dirty="0" smtClean="0"/>
              <a:t>Utbetalningar via check till utlandet</a:t>
            </a:r>
          </a:p>
          <a:p>
            <a:pPr marL="180975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487069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Danske bank Valutabank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80975" lvl="1" indent="0">
              <a:buNone/>
            </a:pPr>
            <a:endParaRPr lang="sv-SE" sz="1400" dirty="0" smtClean="0"/>
          </a:p>
          <a:p>
            <a:pPr lvl="1"/>
            <a:r>
              <a:rPr lang="sv-SE" sz="1500" u="sng" dirty="0" smtClean="0"/>
              <a:t>En</a:t>
            </a:r>
            <a:r>
              <a:rPr lang="sv-SE" sz="1500" dirty="0" smtClean="0"/>
              <a:t> bank för statens valutahantering</a:t>
            </a:r>
          </a:p>
          <a:p>
            <a:pPr lvl="1"/>
            <a:endParaRPr lang="sv-SE" sz="1500" dirty="0" smtClean="0"/>
          </a:p>
          <a:p>
            <a:pPr lvl="1"/>
            <a:r>
              <a:rPr lang="sv-SE" sz="1500" dirty="0"/>
              <a:t>Samtliga villkor är givna i </a:t>
            </a:r>
            <a:r>
              <a:rPr lang="sv-SE" sz="1500" dirty="0" smtClean="0"/>
              <a:t>ramavtalet</a:t>
            </a:r>
          </a:p>
          <a:p>
            <a:pPr marL="180975" lvl="1" indent="0">
              <a:buNone/>
            </a:pPr>
            <a:endParaRPr lang="sv-SE" sz="1500" dirty="0" smtClean="0"/>
          </a:p>
          <a:p>
            <a:pPr lvl="1"/>
            <a:r>
              <a:rPr lang="sv-SE" sz="1500" dirty="0" smtClean="0"/>
              <a:t>Bättre valutakurser för Riksgäldens Huvudvalutor</a:t>
            </a:r>
          </a:p>
          <a:p>
            <a:pPr marL="180975" lvl="1" indent="0">
              <a:buNone/>
            </a:pPr>
            <a:r>
              <a:rPr lang="sv-SE" sz="1500" dirty="0" smtClean="0"/>
              <a:t>    </a:t>
            </a:r>
          </a:p>
          <a:p>
            <a:pPr lvl="1"/>
            <a:r>
              <a:rPr lang="sv-SE" sz="1500" dirty="0" smtClean="0"/>
              <a:t>Ingen kick back ”rabatt”</a:t>
            </a:r>
          </a:p>
          <a:p>
            <a:pPr marL="180975" lvl="1" indent="0">
              <a:buNone/>
            </a:pPr>
            <a:endParaRPr lang="sv-SE" sz="1500" dirty="0" smtClean="0"/>
          </a:p>
          <a:p>
            <a:pPr lvl="1"/>
            <a:r>
              <a:rPr lang="sv-SE" sz="1500" dirty="0" smtClean="0"/>
              <a:t>Förändrade </a:t>
            </a:r>
            <a:r>
              <a:rPr lang="sv-SE" sz="1500" dirty="0" err="1" smtClean="0"/>
              <a:t>valuteringsregler</a:t>
            </a:r>
            <a:r>
              <a:rPr lang="sv-SE" sz="1500" dirty="0" smtClean="0"/>
              <a:t> för myndigheternas framförallt EUR-betalningar</a:t>
            </a:r>
          </a:p>
          <a:p>
            <a:pPr lvl="1"/>
            <a:endParaRPr lang="sv-SE" sz="1500" dirty="0" smtClean="0"/>
          </a:p>
          <a:p>
            <a:pPr lvl="1"/>
            <a:r>
              <a:rPr lang="sv-SE" sz="1500" dirty="0" smtClean="0"/>
              <a:t>Räntesättning på myndigheternas valutakonton är konkurrensutsatt</a:t>
            </a: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3799439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Valutabankens avropsordning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/>
              <a:t>Genom valutabanken introduceras </a:t>
            </a:r>
            <a:r>
              <a:rPr lang="sv-SE" dirty="0" smtClean="0"/>
              <a:t>också en </a:t>
            </a:r>
            <a:r>
              <a:rPr lang="sv-SE" dirty="0"/>
              <a:t>valutakoncernkontomodell som syftar till att centralisera likviditetshanteringen i valuta för staten. Cirka 50 </a:t>
            </a:r>
            <a:r>
              <a:rPr lang="sv-SE" dirty="0" smtClean="0"/>
              <a:t>myndigheter (utanför tjänstepaketet) </a:t>
            </a:r>
            <a:r>
              <a:rPr lang="sv-SE" dirty="0"/>
              <a:t>kommer att teckna avtal med valutabanken.</a:t>
            </a:r>
          </a:p>
          <a:p>
            <a:pPr lvl="0"/>
            <a:r>
              <a:rPr lang="sv-SE" sz="1400" dirty="0">
                <a:solidFill>
                  <a:prstClr val="black"/>
                </a:solidFill>
              </a:rPr>
              <a:t>I valutabanken kan myndigheten</a:t>
            </a:r>
          </a:p>
          <a:p>
            <a:pPr lvl="1"/>
            <a:r>
              <a:rPr lang="sv-SE" dirty="0">
                <a:solidFill>
                  <a:prstClr val="black"/>
                </a:solidFill>
              </a:rPr>
              <a:t>ingå i valutakoncernkontomodellen, </a:t>
            </a:r>
          </a:p>
          <a:p>
            <a:pPr lvl="1"/>
            <a:r>
              <a:rPr lang="sv-SE" dirty="0">
                <a:solidFill>
                  <a:prstClr val="black"/>
                </a:solidFill>
              </a:rPr>
              <a:t>stå utanför valutakoncernkontomodellen eller </a:t>
            </a:r>
          </a:p>
          <a:p>
            <a:pPr lvl="1"/>
            <a:r>
              <a:rPr lang="sv-SE" dirty="0">
                <a:solidFill>
                  <a:prstClr val="black"/>
                </a:solidFill>
              </a:rPr>
              <a:t>Tillämpa både 1 och </a:t>
            </a:r>
            <a:r>
              <a:rPr lang="sv-SE" dirty="0" smtClean="0">
                <a:solidFill>
                  <a:prstClr val="black"/>
                </a:solidFill>
              </a:rPr>
              <a:t>2</a:t>
            </a:r>
            <a:endParaRPr lang="sv-SE" dirty="0" smtClean="0"/>
          </a:p>
          <a:p>
            <a:r>
              <a:rPr lang="sv-SE" dirty="0" smtClean="0"/>
              <a:t>Avrop av valutabankens tjänster, exklusive valutakoncernkontomodellen, bör vara okomplicerat för myndigheten</a:t>
            </a:r>
          </a:p>
        </p:txBody>
      </p:sp>
    </p:spTree>
    <p:extLst>
      <p:ext uri="{BB962C8B-B14F-4D97-AF65-F5344CB8AC3E}">
        <p14:creationId xmlns:p14="http://schemas.microsoft.com/office/powerpoint/2010/main" val="3771322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Valutabankens infrastruktur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Bankonton utanför valutakoncernkontostrukturen</a:t>
            </a:r>
          </a:p>
          <a:p>
            <a:r>
              <a:rPr lang="sv-SE" dirty="0" smtClean="0"/>
              <a:t>Bankkonton i valutakoncernkontostrukturen</a:t>
            </a:r>
          </a:p>
          <a:p>
            <a:r>
              <a:rPr lang="sv-SE" dirty="0" smtClean="0"/>
              <a:t>Beloppsgränser</a:t>
            </a:r>
          </a:p>
          <a:p>
            <a:r>
              <a:rPr lang="sv-SE" dirty="0" smtClean="0"/>
              <a:t>Återrapportering</a:t>
            </a:r>
          </a:p>
          <a:p>
            <a:r>
              <a:rPr lang="sv-SE" dirty="0" smtClean="0"/>
              <a:t>Fakturering</a:t>
            </a:r>
          </a:p>
          <a:p>
            <a:r>
              <a:rPr lang="sv-SE" dirty="0" smtClean="0"/>
              <a:t>Tillgänglighet och service</a:t>
            </a:r>
          </a:p>
          <a:p>
            <a:r>
              <a:rPr lang="sv-SE" dirty="0" smtClean="0"/>
              <a:t>Teknik och säkerhet</a:t>
            </a:r>
          </a:p>
          <a:p>
            <a:r>
              <a:rPr lang="sv-SE" dirty="0" smtClean="0"/>
              <a:t>Internetbanken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9316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Valutabankens valutaväxling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Utanför valutakoncernkontomodellen</a:t>
            </a:r>
          </a:p>
          <a:p>
            <a:pPr lvl="1"/>
            <a:r>
              <a:rPr lang="sv-SE" dirty="0" smtClean="0"/>
              <a:t>Huvudvalutorna</a:t>
            </a:r>
          </a:p>
          <a:p>
            <a:pPr lvl="2"/>
            <a:r>
              <a:rPr lang="sv-SE" dirty="0" smtClean="0"/>
              <a:t>Växlas baserat på ett marknadspris, en s.k. </a:t>
            </a:r>
            <a:r>
              <a:rPr lang="sv-SE" dirty="0" err="1" smtClean="0"/>
              <a:t>fixing</a:t>
            </a:r>
            <a:endParaRPr lang="sv-SE" dirty="0" smtClean="0"/>
          </a:p>
          <a:p>
            <a:pPr lvl="1"/>
            <a:r>
              <a:rPr lang="sv-SE" dirty="0" smtClean="0"/>
              <a:t>Övriga valutor växlas till den kurs som banken tillhandahåller</a:t>
            </a:r>
          </a:p>
          <a:p>
            <a:pPr lvl="1"/>
            <a:r>
              <a:rPr lang="sv-SE" dirty="0"/>
              <a:t>Banken levererar avstämningsunderlag till </a:t>
            </a:r>
            <a:r>
              <a:rPr lang="sv-SE" dirty="0" smtClean="0"/>
              <a:t>myndigheten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i="0" dirty="0" smtClean="0"/>
              <a:t>Valutaväxling skiljer sig åt utanför och i valutakoncernkontomodellen både avseende kurs och avseende hantering</a:t>
            </a:r>
            <a:endParaRPr lang="sv-SE" i="0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 smtClean="0"/>
              <a:t>I valutakoncernkontomodellen</a:t>
            </a:r>
          </a:p>
          <a:p>
            <a:pPr lvl="1"/>
            <a:r>
              <a:rPr lang="sv-SE" dirty="0" smtClean="0"/>
              <a:t>Huvudvalutorna</a:t>
            </a:r>
          </a:p>
          <a:p>
            <a:pPr lvl="2"/>
            <a:r>
              <a:rPr lang="sv-SE" dirty="0" smtClean="0"/>
              <a:t>Riksgälden tillhandahåller likviditeten</a:t>
            </a:r>
          </a:p>
          <a:p>
            <a:pPr lvl="2"/>
            <a:r>
              <a:rPr lang="sv-SE" dirty="0" smtClean="0"/>
              <a:t>Riksgälden levererar växlingskurs till banken, normalt en gång per dag</a:t>
            </a:r>
          </a:p>
          <a:p>
            <a:pPr lvl="1"/>
            <a:r>
              <a:rPr lang="sv-SE" dirty="0" smtClean="0"/>
              <a:t>Övriga valutor växlas till den kurs som banken tillhandahåller</a:t>
            </a:r>
          </a:p>
          <a:p>
            <a:pPr lvl="1"/>
            <a:r>
              <a:rPr lang="sv-SE" dirty="0"/>
              <a:t>Banken levererar avstämningsunderlag till myndigheten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4354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Marginal på växlingar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123177"/>
            <a:ext cx="5010150" cy="253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23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Generella 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</p:txBody>
      </p:sp>
      <p:sp>
        <p:nvSpPr>
          <p:cNvPr id="4" name="Rectangle 3"/>
          <p:cNvSpPr/>
          <p:nvPr/>
        </p:nvSpPr>
        <p:spPr>
          <a:xfrm>
            <a:off x="695325" y="1332272"/>
            <a:ext cx="7762875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spcBef>
                <a:spcPts val="1200"/>
              </a:spcBef>
              <a:spcAft>
                <a:spcPts val="300"/>
              </a:spcAft>
              <a:tabLst>
                <a:tab pos="450215" algn="l"/>
              </a:tabLst>
            </a:pPr>
            <a:endParaRPr lang="sv-SE" b="1" dirty="0">
              <a:latin typeface="Garamond"/>
              <a:ea typeface="Times New Roman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sv-SE" sz="1500" dirty="0">
                <a:ea typeface="Times New Roman"/>
                <a:cs typeface="Times New Roman"/>
              </a:rPr>
              <a:t>Av regleringsbrevet framgår vilka mål Regeringen ställer på Riksgälden avseende internbankens </a:t>
            </a:r>
            <a:r>
              <a:rPr lang="sv-SE" sz="1500" dirty="0" smtClean="0">
                <a:ea typeface="Times New Roman"/>
                <a:cs typeface="Times New Roman"/>
              </a:rPr>
              <a:t>verksamhet</a:t>
            </a:r>
            <a:endParaRPr lang="sv-SE" sz="1500" dirty="0"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sv-SE" i="1" dirty="0">
                <a:latin typeface="Garamond"/>
                <a:ea typeface="Times New Roman"/>
                <a:cs typeface="Times New Roman"/>
              </a:rPr>
              <a:t>Den statliga betalningsmodellen ska tillgodose statsmakternas uttalade krav på kostnadseffektivitet, säkerhet, information och valfrihet. Staten ska ha en konkurrensneutral relation till bankerna. </a:t>
            </a:r>
            <a:endParaRPr lang="sv-SE" dirty="0">
              <a:latin typeface="Garamond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sv-SE" i="1" dirty="0">
                <a:latin typeface="Garamond"/>
                <a:ea typeface="Times New Roman"/>
                <a:cs typeface="Times New Roman"/>
              </a:rPr>
              <a:t>Likviditetsstyrningen i staten ska utformas så att statens räntekostnader långsiktigt minimeras.</a:t>
            </a:r>
            <a:endParaRPr lang="sv-SE" dirty="0">
              <a:latin typeface="Garamond"/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endParaRPr lang="sv-SE" sz="1400" dirty="0" smtClean="0"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sv-SE" sz="1500" dirty="0" smtClean="0">
                <a:ea typeface="Times New Roman"/>
                <a:cs typeface="Times New Roman"/>
              </a:rPr>
              <a:t>Dessa </a:t>
            </a:r>
            <a:r>
              <a:rPr lang="sv-SE" sz="1500" dirty="0">
                <a:ea typeface="Times New Roman"/>
                <a:cs typeface="Times New Roman"/>
              </a:rPr>
              <a:t>mål har varit vägledande för utvecklingen av statens betalnings­modell sedan början på </a:t>
            </a:r>
            <a:r>
              <a:rPr lang="sv-SE" sz="1500" dirty="0" smtClean="0">
                <a:ea typeface="Times New Roman"/>
                <a:cs typeface="Times New Roman"/>
              </a:rPr>
              <a:t>90-talet</a:t>
            </a:r>
            <a:r>
              <a:rPr lang="sv-SE" sz="1400" dirty="0" smtClean="0">
                <a:ea typeface="Times New Roman"/>
                <a:cs typeface="Times New Roman"/>
              </a:rPr>
              <a:t> </a:t>
            </a:r>
            <a:endParaRPr lang="sv-SE" sz="1400" dirty="0">
              <a:effectLst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1447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ktangel 78"/>
          <p:cNvSpPr/>
          <p:nvPr/>
        </p:nvSpPr>
        <p:spPr>
          <a:xfrm>
            <a:off x="-3107" y="3351515"/>
            <a:ext cx="9144000" cy="108003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8" tIns="45676" rIns="91348" bIns="45676" anchor="ctr"/>
          <a:lstStyle/>
          <a:p>
            <a:pPr defTabSz="913471">
              <a:defRPr/>
            </a:pPr>
            <a:r>
              <a:rPr lang="sv-SE" sz="1700" dirty="0">
                <a:solidFill>
                  <a:prstClr val="white"/>
                </a:solidFill>
              </a:rPr>
              <a:t>    Ett uppdrag, alla valutor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4456293"/>
            <a:ext cx="9144000" cy="1282452"/>
            <a:chOff x="0" y="2501626"/>
            <a:chExt cx="7564438" cy="605576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79" name="Rektangel 78"/>
            <p:cNvSpPr/>
            <p:nvPr/>
          </p:nvSpPr>
          <p:spPr>
            <a:xfrm>
              <a:off x="0" y="2501626"/>
              <a:ext cx="7564438" cy="6055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152" name="textruta 145"/>
            <p:cNvSpPr txBox="1">
              <a:spLocks noChangeArrowheads="1"/>
            </p:cNvSpPr>
            <p:nvPr/>
          </p:nvSpPr>
          <p:spPr bwMode="auto">
            <a:xfrm>
              <a:off x="184780" y="2587012"/>
              <a:ext cx="2062227" cy="2386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3792" tIns="36896" rIns="73792" bIns="36896">
              <a:prstTxWarp prst="textNoShape">
                <a:avLst/>
              </a:prstTxWarp>
              <a:spAutoFit/>
            </a:bodyPr>
            <a:lstStyle/>
            <a:p>
              <a:pPr defTabSz="913471"/>
              <a:r>
                <a:rPr lang="sv-SE" sz="1400" dirty="0">
                  <a:solidFill>
                    <a:srgbClr val="000000"/>
                  </a:solidFill>
                </a:rPr>
                <a:t>Myndigheternas transaktions-konton hos VKK-bank</a:t>
              </a:r>
              <a:endParaRPr lang="sv-S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80" name="Rektangel 79"/>
          <p:cNvSpPr/>
          <p:nvPr/>
        </p:nvSpPr>
        <p:spPr>
          <a:xfrm>
            <a:off x="0" y="2363584"/>
            <a:ext cx="9144000" cy="9494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8" tIns="45676" rIns="91348" bIns="45676" anchor="ctr"/>
          <a:lstStyle/>
          <a:p>
            <a:pPr algn="ctr" defTabSz="913471">
              <a:defRPr/>
            </a:pPr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8639" y="-6488"/>
            <a:ext cx="8104186" cy="1143000"/>
          </a:xfrm>
        </p:spPr>
        <p:txBody>
          <a:bodyPr/>
          <a:lstStyle/>
          <a:p>
            <a:r>
              <a:rPr lang="sv-SE" dirty="0" smtClean="0"/>
              <a:t>Valutakoncernkontomodell  (ej Tjänstepaket)</a:t>
            </a:r>
            <a:endParaRPr lang="sv-SE" dirty="0"/>
          </a:p>
        </p:txBody>
      </p:sp>
      <p:sp>
        <p:nvSpPr>
          <p:cNvPr id="89" name="textruta 76"/>
          <p:cNvSpPr txBox="1">
            <a:spLocks noChangeArrowheads="1"/>
          </p:cNvSpPr>
          <p:nvPr/>
        </p:nvSpPr>
        <p:spPr bwMode="auto">
          <a:xfrm>
            <a:off x="276249" y="1117335"/>
            <a:ext cx="7020769" cy="33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48" tIns="45676" rIns="91348" bIns="45676">
            <a:prstTxWarp prst="textNoShape">
              <a:avLst/>
            </a:prstTxWarp>
            <a:spAutoFit/>
          </a:bodyPr>
          <a:lstStyle/>
          <a:p>
            <a:pPr defTabSz="913471"/>
            <a:r>
              <a:rPr lang="sv-SE" sz="1500" dirty="0">
                <a:solidFill>
                  <a:srgbClr val="7F7F7F">
                    <a:lumMod val="75000"/>
                  </a:srgbClr>
                </a:solidFill>
              </a:rPr>
              <a:t>Riksgäldens skuldförvaltning växlar och hanterar valutan</a:t>
            </a:r>
          </a:p>
        </p:txBody>
      </p:sp>
      <p:sp>
        <p:nvSpPr>
          <p:cNvPr id="142" name="textruta 144"/>
          <p:cNvSpPr txBox="1">
            <a:spLocks noChangeArrowheads="1"/>
          </p:cNvSpPr>
          <p:nvPr/>
        </p:nvSpPr>
        <p:spPr bwMode="auto">
          <a:xfrm>
            <a:off x="223366" y="2470152"/>
            <a:ext cx="2258928" cy="52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48" tIns="45676" rIns="91348" bIns="45676">
            <a:prstTxWarp prst="textNoShape">
              <a:avLst/>
            </a:prstTxWarp>
            <a:spAutoFit/>
          </a:bodyPr>
          <a:lstStyle/>
          <a:p>
            <a:pPr defTabSz="913471"/>
            <a:r>
              <a:rPr lang="sv-SE" sz="1400" dirty="0">
                <a:solidFill>
                  <a:srgbClr val="000000"/>
                </a:solidFill>
              </a:rPr>
              <a:t>Riksgäldens summerings-konton i VKK-bank</a:t>
            </a:r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611346" y="2432597"/>
            <a:ext cx="2186243" cy="24962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900" b="1" dirty="0">
                <a:solidFill>
                  <a:srgbClr val="000000"/>
                </a:solidFill>
              </a:rPr>
              <a:t>Betalningar utanför statsbudgeten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6611338" y="2734904"/>
            <a:ext cx="659087" cy="3515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EUR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388122" y="2734904"/>
            <a:ext cx="659087" cy="3515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USD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8138496" y="2734905"/>
            <a:ext cx="659087" cy="35254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NOK</a:t>
            </a:r>
            <a:endParaRPr lang="sv-SE" sz="2500" dirty="0">
              <a:solidFill>
                <a:prstClr val="black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78219" y="5016189"/>
            <a:ext cx="2219361" cy="384880"/>
            <a:chOff x="5441878" y="3913092"/>
            <a:chExt cx="1835982" cy="300242"/>
          </a:xfrm>
        </p:grpSpPr>
        <p:sp>
          <p:nvSpPr>
            <p:cNvPr id="103" name="Rectangle 102"/>
            <p:cNvSpPr/>
            <p:nvPr/>
          </p:nvSpPr>
          <p:spPr>
            <a:xfrm>
              <a:off x="6068892" y="3916459"/>
              <a:ext cx="586590" cy="296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1"/>
              <a:r>
                <a:rPr lang="sv-SE" sz="1400" b="1" dirty="0">
                  <a:solidFill>
                    <a:prstClr val="black"/>
                  </a:solidFill>
                </a:rPr>
                <a:t>USD</a:t>
              </a:r>
            </a:p>
            <a:p>
              <a:pPr algn="ctr" defTabSz="913471"/>
              <a:r>
                <a:rPr lang="sv-SE" sz="900" b="1" dirty="0">
                  <a:solidFill>
                    <a:prstClr val="black"/>
                  </a:solidFill>
                </a:rPr>
                <a:t>Ränta</a:t>
              </a:r>
              <a:endParaRPr lang="sv-SE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441878" y="3913092"/>
              <a:ext cx="586590" cy="296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1"/>
              <a:r>
                <a:rPr lang="sv-SE" sz="1400" b="1" dirty="0">
                  <a:solidFill>
                    <a:prstClr val="black"/>
                  </a:solidFill>
                </a:rPr>
                <a:t>EUR</a:t>
              </a:r>
            </a:p>
            <a:p>
              <a:pPr algn="ctr" defTabSz="913471"/>
              <a:r>
                <a:rPr lang="sv-SE" sz="900" b="1" dirty="0">
                  <a:solidFill>
                    <a:prstClr val="black"/>
                  </a:solidFill>
                </a:rPr>
                <a:t>Ränta</a:t>
              </a:r>
              <a:endParaRPr lang="sv-SE" sz="1200" b="1" dirty="0">
                <a:solidFill>
                  <a:prstClr val="black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691270" y="3915385"/>
              <a:ext cx="586590" cy="296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3471"/>
              <a:r>
                <a:rPr lang="sv-SE" sz="1400" b="1" dirty="0">
                  <a:solidFill>
                    <a:prstClr val="black"/>
                  </a:solidFill>
                </a:rPr>
                <a:t>NOK</a:t>
              </a:r>
            </a:p>
            <a:p>
              <a:pPr algn="ctr" defTabSz="913471"/>
              <a:r>
                <a:rPr lang="sv-SE" sz="900" b="1" dirty="0">
                  <a:solidFill>
                    <a:prstClr val="black"/>
                  </a:solidFill>
                </a:rPr>
                <a:t>Ränta</a:t>
              </a:r>
              <a:endParaRPr lang="sv-SE" sz="1200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Straight Arrow Connector 35"/>
          <p:cNvCxnSpPr>
            <a:endCxn id="68" idx="2"/>
          </p:cNvCxnSpPr>
          <p:nvPr/>
        </p:nvCxnSpPr>
        <p:spPr>
          <a:xfrm flipH="1" flipV="1">
            <a:off x="6940882" y="3086485"/>
            <a:ext cx="4722" cy="161009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72" idx="2"/>
          </p:cNvCxnSpPr>
          <p:nvPr/>
        </p:nvCxnSpPr>
        <p:spPr>
          <a:xfrm flipV="1">
            <a:off x="7710538" y="3086485"/>
            <a:ext cx="7128" cy="161193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73" idx="2"/>
          </p:cNvCxnSpPr>
          <p:nvPr/>
        </p:nvCxnSpPr>
        <p:spPr>
          <a:xfrm flipH="1" flipV="1">
            <a:off x="8468037" y="3087450"/>
            <a:ext cx="2425" cy="1609124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4950187" y="5454271"/>
            <a:ext cx="689672" cy="14423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alpha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900" b="1" dirty="0">
                <a:solidFill>
                  <a:srgbClr val="000000"/>
                </a:solidFill>
              </a:rPr>
              <a:t>Ej saldo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669203" y="2458290"/>
            <a:ext cx="2917171" cy="20305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900" b="1" dirty="0">
                <a:solidFill>
                  <a:srgbClr val="000000"/>
                </a:solidFill>
              </a:rPr>
              <a:t>Statsbudgetbetalningar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2697916" y="2734911"/>
            <a:ext cx="659087" cy="33413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EUR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459348" y="2734913"/>
            <a:ext cx="659087" cy="334131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USD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202041" y="2734912"/>
            <a:ext cx="659087" cy="33509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NOK</a:t>
            </a:r>
            <a:endParaRPr lang="sv-SE" sz="2500" dirty="0">
              <a:solidFill>
                <a:prstClr val="black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6712961" y="5651964"/>
            <a:ext cx="1957869" cy="223480"/>
            <a:chOff x="2359437" y="4351890"/>
            <a:chExt cx="1619661" cy="174335"/>
          </a:xfrm>
        </p:grpSpPr>
        <p:sp>
          <p:nvSpPr>
            <p:cNvPr id="88" name="Rätvinklig triangel 180"/>
            <p:cNvSpPr/>
            <p:nvPr/>
          </p:nvSpPr>
          <p:spPr>
            <a:xfrm rot="8100000">
              <a:off x="2359437" y="4358499"/>
              <a:ext cx="123879" cy="116817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90" name="Rätvinklig triangel 199"/>
            <p:cNvSpPr/>
            <p:nvPr/>
          </p:nvSpPr>
          <p:spPr>
            <a:xfrm rot="18900000">
              <a:off x="2646688" y="4409408"/>
              <a:ext cx="123879" cy="116817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91" name="Rätvinklig triangel 180"/>
            <p:cNvSpPr/>
            <p:nvPr/>
          </p:nvSpPr>
          <p:spPr>
            <a:xfrm rot="8100000">
              <a:off x="2949446" y="4357569"/>
              <a:ext cx="123879" cy="116817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92" name="Rätvinklig triangel 199"/>
            <p:cNvSpPr/>
            <p:nvPr/>
          </p:nvSpPr>
          <p:spPr>
            <a:xfrm rot="18900000">
              <a:off x="3236697" y="4408478"/>
              <a:ext cx="123879" cy="116817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93" name="Rätvinklig triangel 180"/>
            <p:cNvSpPr/>
            <p:nvPr/>
          </p:nvSpPr>
          <p:spPr>
            <a:xfrm rot="8100000">
              <a:off x="3567968" y="4351890"/>
              <a:ext cx="123879" cy="116817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  <p:sp>
          <p:nvSpPr>
            <p:cNvPr id="94" name="Rätvinklig triangel 199"/>
            <p:cNvSpPr/>
            <p:nvPr/>
          </p:nvSpPr>
          <p:spPr>
            <a:xfrm rot="18900000">
              <a:off x="3855219" y="4402799"/>
              <a:ext cx="123879" cy="116817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792" tIns="36896" rIns="73792" bIns="36896" anchor="ctr"/>
            <a:lstStyle/>
            <a:p>
              <a:pPr algn="ctr" defTabSz="913471">
                <a:defRPr/>
              </a:pPr>
              <a:endParaRPr lang="sv-SE">
                <a:solidFill>
                  <a:prstClr val="white"/>
                </a:solidFill>
              </a:endParaRPr>
            </a:p>
          </p:txBody>
        </p:sp>
      </p:grpSp>
      <p:sp>
        <p:nvSpPr>
          <p:cNvPr id="95" name="Rounded Rectangle 94"/>
          <p:cNvSpPr/>
          <p:nvPr/>
        </p:nvSpPr>
        <p:spPr>
          <a:xfrm>
            <a:off x="6567210" y="5453943"/>
            <a:ext cx="2230379" cy="14456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alpha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900" b="1" dirty="0">
                <a:solidFill>
                  <a:srgbClr val="000000"/>
                </a:solidFill>
              </a:rPr>
              <a:t>Saldo</a:t>
            </a:r>
          </a:p>
        </p:txBody>
      </p:sp>
      <p:sp>
        <p:nvSpPr>
          <p:cNvPr id="99" name="Rectangle 98"/>
          <p:cNvSpPr/>
          <p:nvPr/>
        </p:nvSpPr>
        <p:spPr>
          <a:xfrm>
            <a:off x="4955947" y="4568107"/>
            <a:ext cx="683913" cy="3961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/>
            <a:r>
              <a:rPr lang="sv-SE" sz="1400" b="1" dirty="0">
                <a:solidFill>
                  <a:prstClr val="black"/>
                </a:solidFill>
              </a:rPr>
              <a:t>SEK</a:t>
            </a:r>
          </a:p>
          <a:p>
            <a:pPr algn="ctr" defTabSz="913471"/>
            <a:r>
              <a:rPr lang="sv-SE" sz="900" b="1" dirty="0">
                <a:solidFill>
                  <a:prstClr val="black"/>
                </a:solidFill>
              </a:rPr>
              <a:t>Ej ränta</a:t>
            </a:r>
            <a:endParaRPr lang="sv-SE" sz="1200" b="1" dirty="0">
              <a:solidFill>
                <a:prstClr val="black"/>
              </a:solidFill>
            </a:endParaRPr>
          </a:p>
        </p:txBody>
      </p:sp>
      <p:cxnSp>
        <p:nvCxnSpPr>
          <p:cNvPr id="100" name="Straight Arrow Connector 99"/>
          <p:cNvCxnSpPr>
            <a:stCxn id="99" idx="0"/>
            <a:endCxn id="101" idx="3"/>
          </p:cNvCxnSpPr>
          <p:nvPr/>
        </p:nvCxnSpPr>
        <p:spPr>
          <a:xfrm flipH="1" flipV="1">
            <a:off x="5291918" y="4272016"/>
            <a:ext cx="5986" cy="296082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n 100"/>
          <p:cNvSpPr/>
          <p:nvPr/>
        </p:nvSpPr>
        <p:spPr>
          <a:xfrm>
            <a:off x="5189057" y="3963550"/>
            <a:ext cx="205739" cy="308466"/>
          </a:xfrm>
          <a:prstGeom prst="can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/>
            <a:r>
              <a:rPr lang="sv-SE" dirty="0">
                <a:solidFill>
                  <a:prstClr val="white"/>
                </a:solidFill>
              </a:rPr>
              <a:t>*</a:t>
            </a:r>
          </a:p>
        </p:txBody>
      </p:sp>
      <p:cxnSp>
        <p:nvCxnSpPr>
          <p:cNvPr id="102" name="Elbow Connector 101"/>
          <p:cNvCxnSpPr>
            <a:stCxn id="101" idx="2"/>
            <a:endCxn id="67" idx="2"/>
          </p:cNvCxnSpPr>
          <p:nvPr/>
        </p:nvCxnSpPr>
        <p:spPr>
          <a:xfrm rot="10800000">
            <a:off x="4531595" y="3070001"/>
            <a:ext cx="657463" cy="1047783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101" idx="2"/>
            <a:endCxn id="66" idx="2"/>
          </p:cNvCxnSpPr>
          <p:nvPr/>
        </p:nvCxnSpPr>
        <p:spPr>
          <a:xfrm rot="10800000">
            <a:off x="3788899" y="3069045"/>
            <a:ext cx="1400159" cy="1048749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01" idx="2"/>
            <a:endCxn id="65" idx="2"/>
          </p:cNvCxnSpPr>
          <p:nvPr/>
        </p:nvCxnSpPr>
        <p:spPr>
          <a:xfrm rot="10800000">
            <a:off x="3027467" y="3069045"/>
            <a:ext cx="2161591" cy="1048749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101" idx="1"/>
            <a:endCxn id="123" idx="2"/>
          </p:cNvCxnSpPr>
          <p:nvPr/>
        </p:nvCxnSpPr>
        <p:spPr>
          <a:xfrm rot="16200000" flipV="1">
            <a:off x="5146402" y="3818042"/>
            <a:ext cx="291032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ätvinklig triangel 180"/>
          <p:cNvSpPr/>
          <p:nvPr/>
        </p:nvSpPr>
        <p:spPr>
          <a:xfrm rot="8100000">
            <a:off x="5061406" y="5662415"/>
            <a:ext cx="149747" cy="149748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8" tIns="45676" rIns="91348" bIns="45676" anchor="ctr"/>
          <a:lstStyle/>
          <a:p>
            <a:pPr algn="ctr" defTabSz="913471">
              <a:defRPr/>
            </a:pPr>
            <a:endParaRPr lang="sv-SE">
              <a:solidFill>
                <a:prstClr val="white"/>
              </a:solidFill>
            </a:endParaRPr>
          </a:p>
        </p:txBody>
      </p:sp>
      <p:sp>
        <p:nvSpPr>
          <p:cNvPr id="111" name="Rätvinklig triangel 199"/>
          <p:cNvSpPr/>
          <p:nvPr/>
        </p:nvSpPr>
        <p:spPr>
          <a:xfrm rot="18900000">
            <a:off x="5408639" y="5727678"/>
            <a:ext cx="149747" cy="149748"/>
          </a:xfrm>
          <a:prstGeom prst="rt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8" tIns="45676" rIns="91348" bIns="45676" anchor="ctr"/>
          <a:lstStyle/>
          <a:p>
            <a:pPr algn="ctr" defTabSz="913471">
              <a:defRPr/>
            </a:pPr>
            <a:endParaRPr lang="sv-SE">
              <a:solidFill>
                <a:prstClr val="white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957364" y="5026669"/>
            <a:ext cx="683913" cy="3961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/>
            <a:r>
              <a:rPr lang="sv-SE" sz="1400" b="1" dirty="0">
                <a:solidFill>
                  <a:prstClr val="black"/>
                </a:solidFill>
              </a:rPr>
              <a:t>SEK</a:t>
            </a:r>
          </a:p>
          <a:p>
            <a:pPr algn="ctr" defTabSz="913471"/>
            <a:r>
              <a:rPr lang="sv-SE" sz="700" b="1" dirty="0">
                <a:solidFill>
                  <a:prstClr val="black"/>
                </a:solidFill>
              </a:rPr>
              <a:t>Ränta RG</a:t>
            </a:r>
            <a:endParaRPr lang="sv-SE" sz="1200" b="1" dirty="0">
              <a:solidFill>
                <a:prstClr val="black"/>
              </a:solidFill>
            </a:endParaRPr>
          </a:p>
        </p:txBody>
      </p:sp>
      <p:sp>
        <p:nvSpPr>
          <p:cNvPr id="82" name="Line 12"/>
          <p:cNvSpPr>
            <a:spLocks noChangeShapeType="1"/>
          </p:cNvSpPr>
          <p:nvPr/>
        </p:nvSpPr>
        <p:spPr bwMode="auto">
          <a:xfrm>
            <a:off x="5698328" y="2363581"/>
            <a:ext cx="0" cy="3389784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 lIns="91348" tIns="45676" rIns="91348" bIns="45676">
            <a:prstTxWarp prst="textNoShape">
              <a:avLst/>
            </a:prstTxWarp>
          </a:bodyPr>
          <a:lstStyle/>
          <a:p>
            <a:pPr defTabSz="913471"/>
            <a:endParaRPr lang="sv-SE">
              <a:solidFill>
                <a:prstClr val="black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4950187" y="2734902"/>
            <a:ext cx="659087" cy="34086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SEK</a:t>
            </a:r>
            <a:endParaRPr lang="sv-SE" sz="2500" dirty="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/>
          <p:cNvCxnSpPr>
            <a:stCxn id="118" idx="2"/>
            <a:endCxn id="123" idx="0"/>
          </p:cNvCxnSpPr>
          <p:nvPr/>
        </p:nvCxnSpPr>
        <p:spPr>
          <a:xfrm>
            <a:off x="5279730" y="3075766"/>
            <a:ext cx="12188" cy="39042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5002782" y="3466190"/>
            <a:ext cx="578276" cy="20632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8+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9071" y="6434416"/>
            <a:ext cx="7119748" cy="283572"/>
          </a:xfrm>
          <a:prstGeom prst="rect">
            <a:avLst/>
          </a:prstGeom>
          <a:noFill/>
        </p:spPr>
        <p:txBody>
          <a:bodyPr wrap="square" lIns="113191" tIns="56595" rIns="113191" bIns="56595" rtlCol="0">
            <a:spAutoFit/>
          </a:bodyPr>
          <a:lstStyle/>
          <a:p>
            <a:pPr marL="0" lvl="1" defTabSz="913471"/>
            <a:r>
              <a:rPr lang="sv-SE" sz="1100" dirty="0">
                <a:solidFill>
                  <a:prstClr val="white"/>
                </a:solidFill>
              </a:rPr>
              <a:t>* Efter inläsning av myndighetens betalningsuppdrag belastar Banken Riksgäldens </a:t>
            </a:r>
            <a:r>
              <a:rPr lang="sv-SE" sz="1100" u="sng" dirty="0">
                <a:solidFill>
                  <a:prstClr val="white"/>
                </a:solidFill>
              </a:rPr>
              <a:t>ÅTTA</a:t>
            </a:r>
            <a:r>
              <a:rPr lang="sv-SE" sz="1100" dirty="0">
                <a:solidFill>
                  <a:prstClr val="white"/>
                </a:solidFill>
              </a:rPr>
              <a:t> </a:t>
            </a:r>
            <a:r>
              <a:rPr lang="sv-SE" sz="1100" dirty="0" err="1">
                <a:solidFill>
                  <a:prstClr val="white"/>
                </a:solidFill>
              </a:rPr>
              <a:t>valutatoppkonton</a:t>
            </a:r>
            <a:endParaRPr lang="sv-SE" sz="1700" dirty="0">
              <a:solidFill>
                <a:prstClr val="white"/>
              </a:solidFill>
            </a:endParaRPr>
          </a:p>
        </p:txBody>
      </p:sp>
      <p:sp>
        <p:nvSpPr>
          <p:cNvPr id="76" name="Rektangel 79"/>
          <p:cNvSpPr/>
          <p:nvPr/>
        </p:nvSpPr>
        <p:spPr>
          <a:xfrm>
            <a:off x="0" y="1753868"/>
            <a:ext cx="9144000" cy="5035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8" tIns="45676" rIns="91348" bIns="45676" anchor="ctr"/>
          <a:lstStyle/>
          <a:p>
            <a:pPr algn="ctr" defTabSz="913471">
              <a:defRPr/>
            </a:pPr>
            <a:endParaRPr lang="sv-SE">
              <a:solidFill>
                <a:prstClr val="white"/>
              </a:solidFill>
            </a:endParaRPr>
          </a:p>
        </p:txBody>
      </p:sp>
      <p:sp>
        <p:nvSpPr>
          <p:cNvPr id="77" name="textruta 144"/>
          <p:cNvSpPr txBox="1">
            <a:spLocks noChangeArrowheads="1"/>
          </p:cNvSpPr>
          <p:nvPr/>
        </p:nvSpPr>
        <p:spPr bwMode="auto">
          <a:xfrm>
            <a:off x="223365" y="1748925"/>
            <a:ext cx="2258928" cy="52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48" tIns="45676" rIns="91348" bIns="45676">
            <a:prstTxWarp prst="textNoShape">
              <a:avLst/>
            </a:prstTxWarp>
            <a:spAutoFit/>
          </a:bodyPr>
          <a:lstStyle/>
          <a:p>
            <a:pPr defTabSz="913471"/>
            <a:r>
              <a:rPr lang="sv-SE" sz="1400" dirty="0">
                <a:solidFill>
                  <a:srgbClr val="000000"/>
                </a:solidFill>
              </a:rPr>
              <a:t>Riksgäldens valutatopp-konton i VKK-bank</a:t>
            </a:r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697916" y="1849652"/>
            <a:ext cx="659087" cy="33413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EUR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587017" y="1846616"/>
            <a:ext cx="659087" cy="3515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NOK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363801" y="1846616"/>
            <a:ext cx="659087" cy="3515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DKK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8114172" y="1846618"/>
            <a:ext cx="659087" cy="35254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SEK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3435024" y="1846624"/>
            <a:ext cx="659087" cy="334131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USD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177722" y="1846623"/>
            <a:ext cx="659087" cy="33509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GBP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925863" y="1846611"/>
            <a:ext cx="659087" cy="34086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JPY</a:t>
            </a:r>
            <a:endParaRPr lang="sv-SE" sz="2500" dirty="0">
              <a:solidFill>
                <a:prstClr val="black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5780606" y="1849645"/>
            <a:ext cx="659087" cy="35158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3191" tIns="56595" rIns="113191" bIns="56595" rtlCol="0" anchor="ctr"/>
          <a:lstStyle/>
          <a:p>
            <a:pPr algn="ctr" defTabSz="913471" eaLnBrk="0" hangingPunct="0">
              <a:defRPr/>
            </a:pPr>
            <a:r>
              <a:rPr lang="sv-SE" sz="1200" b="1" dirty="0">
                <a:solidFill>
                  <a:srgbClr val="000000"/>
                </a:solidFill>
              </a:rPr>
              <a:t>CHF</a:t>
            </a:r>
            <a:endParaRPr lang="sv-SE" sz="2500" dirty="0">
              <a:solidFill>
                <a:prstClr val="black"/>
              </a:solidFill>
            </a:endParaRPr>
          </a:p>
        </p:txBody>
      </p:sp>
      <p:cxnSp>
        <p:nvCxnSpPr>
          <p:cNvPr id="6" name="Elbow Connector 5"/>
          <p:cNvCxnSpPr>
            <a:stCxn id="78" idx="2"/>
            <a:endCxn id="68" idx="0"/>
          </p:cNvCxnSpPr>
          <p:nvPr/>
        </p:nvCxnSpPr>
        <p:spPr>
          <a:xfrm rot="16200000" flipH="1">
            <a:off x="4708609" y="502626"/>
            <a:ext cx="551128" cy="3913425"/>
          </a:xfrm>
          <a:prstGeom prst="bentConnector3">
            <a:avLst>
              <a:gd name="adj1" fmla="val 23915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5" idx="0"/>
            <a:endCxn id="78" idx="2"/>
          </p:cNvCxnSpPr>
          <p:nvPr/>
        </p:nvCxnSpPr>
        <p:spPr>
          <a:xfrm flipV="1">
            <a:off x="3027457" y="2183777"/>
            <a:ext cx="0" cy="55112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8175032" y="1156781"/>
            <a:ext cx="545234" cy="27426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 eaLnBrk="0" hangingPunct="0">
              <a:defRPr/>
            </a:pPr>
            <a:r>
              <a:rPr lang="sv-SE" sz="1000" b="1" dirty="0">
                <a:solidFill>
                  <a:srgbClr val="000000"/>
                </a:solidFill>
              </a:rPr>
              <a:t>RIX</a:t>
            </a:r>
            <a:endParaRPr lang="sv-SE" sz="2000" dirty="0">
              <a:solidFill>
                <a:prstClr val="black"/>
              </a:solidFill>
            </a:endParaRPr>
          </a:p>
        </p:txBody>
      </p:sp>
      <p:cxnSp>
        <p:nvCxnSpPr>
          <p:cNvPr id="62" name="Straight Arrow Connector 61"/>
          <p:cNvCxnSpPr>
            <a:stCxn id="61" idx="2"/>
            <a:endCxn id="71" idx="0"/>
          </p:cNvCxnSpPr>
          <p:nvPr/>
        </p:nvCxnSpPr>
        <p:spPr>
          <a:xfrm>
            <a:off x="8447650" y="1431046"/>
            <a:ext cx="3309" cy="40211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5319031" y="1163775"/>
            <a:ext cx="1958316" cy="27426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 eaLnBrk="0" hangingPunct="0">
              <a:defRPr/>
            </a:pPr>
            <a:r>
              <a:rPr lang="sv-SE" sz="1000" b="1" dirty="0">
                <a:solidFill>
                  <a:srgbClr val="000000"/>
                </a:solidFill>
              </a:rPr>
              <a:t>Riksgäldens valutabanker</a:t>
            </a:r>
            <a:endParaRPr lang="sv-SE" sz="2000" dirty="0">
              <a:solidFill>
                <a:prstClr val="black"/>
              </a:solidFill>
            </a:endParaRPr>
          </a:p>
        </p:txBody>
      </p:sp>
      <p:cxnSp>
        <p:nvCxnSpPr>
          <p:cNvPr id="64" name="Elbow Connector 63"/>
          <p:cNvCxnSpPr>
            <a:stCxn id="96" idx="0"/>
            <a:endCxn id="63" idx="2"/>
          </p:cNvCxnSpPr>
          <p:nvPr/>
        </p:nvCxnSpPr>
        <p:spPr>
          <a:xfrm rot="5400000" flipH="1" flipV="1">
            <a:off x="5572513" y="1120935"/>
            <a:ext cx="408571" cy="1042782"/>
          </a:xfrm>
          <a:prstGeom prst="bentConnector3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066671" y="1833163"/>
            <a:ext cx="768571" cy="379938"/>
          </a:xfrm>
          <a:prstGeom prst="rect">
            <a:avLst/>
          </a:prstGeom>
          <a:noFill/>
          <a:ln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678258" y="1817691"/>
            <a:ext cx="5344631" cy="395409"/>
          </a:xfrm>
          <a:prstGeom prst="rect">
            <a:avLst/>
          </a:prstGeom>
          <a:noFill/>
          <a:ln>
            <a:solidFill>
              <a:srgbClr val="C00000">
                <a:alpha val="25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75" name="Round Same Side Corner Rectangle 74"/>
          <p:cNvSpPr/>
          <p:nvPr/>
        </p:nvSpPr>
        <p:spPr>
          <a:xfrm>
            <a:off x="9453" y="1117335"/>
            <a:ext cx="9131440" cy="2234180"/>
          </a:xfrm>
          <a:prstGeom prst="round2Same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053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 och Mallar</a:t>
            </a:r>
            <a:endParaRPr lang="sv-S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479" y="1530350"/>
            <a:ext cx="523104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296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Tidsplan, Var ute i god 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sv-SE" sz="1500" dirty="0" smtClean="0"/>
              <a:t>De </a:t>
            </a:r>
            <a:r>
              <a:rPr lang="sv-SE" sz="1500" dirty="0"/>
              <a:t>nya ramavtalen innebär för en del myndigheter byte </a:t>
            </a:r>
            <a:r>
              <a:rPr lang="sv-SE" sz="1500" dirty="0" smtClean="0"/>
              <a:t>av bank</a:t>
            </a:r>
          </a:p>
          <a:p>
            <a:pPr marL="180975" lvl="1" indent="0">
              <a:buNone/>
            </a:pPr>
            <a:r>
              <a:rPr lang="sv-SE" sz="1400" dirty="0" smtClean="0"/>
              <a:t> </a:t>
            </a:r>
          </a:p>
          <a:p>
            <a:pPr lvl="1"/>
            <a:r>
              <a:rPr lang="sv-SE" sz="1500" dirty="0" smtClean="0"/>
              <a:t>Påbörja </a:t>
            </a:r>
            <a:r>
              <a:rPr lang="sv-SE" sz="1500" dirty="0"/>
              <a:t>därför arbetet med att avropa ramavtalet </a:t>
            </a:r>
            <a:r>
              <a:rPr lang="sv-SE" sz="1500" dirty="0" smtClean="0"/>
              <a:t>i god tid </a:t>
            </a:r>
          </a:p>
          <a:p>
            <a:pPr lvl="1"/>
            <a:endParaRPr lang="sv-SE" sz="1500" dirty="0" smtClean="0"/>
          </a:p>
          <a:p>
            <a:pPr lvl="1"/>
            <a:r>
              <a:rPr lang="sv-SE" sz="1500" dirty="0" smtClean="0"/>
              <a:t>Alla </a:t>
            </a:r>
            <a:r>
              <a:rPr lang="sv-SE" sz="1500" dirty="0"/>
              <a:t>myndigheter ska ha genomfört sina avrop </a:t>
            </a:r>
            <a:r>
              <a:rPr lang="sv-SE" sz="1500" dirty="0" smtClean="0"/>
              <a:t>före den </a:t>
            </a:r>
            <a:r>
              <a:rPr lang="sv-SE" sz="1500" dirty="0"/>
              <a:t>1 april 2017 då leverans av betalningstjänster i </a:t>
            </a:r>
            <a:r>
              <a:rPr lang="sv-SE" sz="1500" dirty="0" smtClean="0"/>
              <a:t>ramavtalen sker</a:t>
            </a:r>
            <a:endParaRPr lang="sv-SE" sz="1500" dirty="0"/>
          </a:p>
          <a:p>
            <a:pPr lvl="1"/>
            <a:endParaRPr lang="sv-SE" sz="1500" dirty="0" smtClean="0"/>
          </a:p>
          <a:p>
            <a:pPr lvl="1"/>
            <a:r>
              <a:rPr lang="sv-SE" sz="1500" dirty="0" smtClean="0"/>
              <a:t>Har </a:t>
            </a:r>
            <a:r>
              <a:rPr lang="sv-SE" sz="1500" dirty="0"/>
              <a:t>du frågor? </a:t>
            </a:r>
            <a:endParaRPr lang="sv-SE" sz="1500" dirty="0" smtClean="0"/>
          </a:p>
          <a:p>
            <a:pPr marL="180975" lvl="1" indent="0">
              <a:buNone/>
            </a:pPr>
            <a:endParaRPr lang="sv-SE" sz="1500" dirty="0" smtClean="0"/>
          </a:p>
          <a:p>
            <a:pPr marL="180975" lvl="1" indent="0">
              <a:buNone/>
            </a:pPr>
            <a:r>
              <a:rPr lang="sv-SE" sz="1500" dirty="0" smtClean="0"/>
              <a:t>    Du hittar mycket information på </a:t>
            </a:r>
            <a:r>
              <a:rPr lang="sv-SE" sz="1500" dirty="0" smtClean="0">
                <a:hlinkClick r:id="rId2"/>
              </a:rPr>
              <a:t>www.riksgalden.se</a:t>
            </a:r>
            <a:endParaRPr lang="sv-SE" sz="1500" dirty="0" smtClean="0"/>
          </a:p>
          <a:p>
            <a:pPr marL="180975" lvl="1" indent="0">
              <a:buNone/>
            </a:pPr>
            <a:r>
              <a:rPr lang="sv-SE" sz="1500" dirty="0" smtClean="0"/>
              <a:t>    Kontakta </a:t>
            </a:r>
            <a:r>
              <a:rPr lang="sv-SE" sz="1500" dirty="0"/>
              <a:t>Statens internbank via e-post </a:t>
            </a:r>
            <a:r>
              <a:rPr lang="sv-SE" sz="1500" dirty="0">
                <a:hlinkClick r:id="rId3"/>
              </a:rPr>
              <a:t>statensinternbank@riksgalden.se</a:t>
            </a:r>
            <a:r>
              <a:rPr lang="sv-SE" sz="1500" dirty="0"/>
              <a:t> </a:t>
            </a:r>
            <a:endParaRPr lang="sv-SE" sz="1500" dirty="0" smtClean="0"/>
          </a:p>
          <a:p>
            <a:pPr marL="180975" lvl="1" indent="0">
              <a:buNone/>
            </a:pPr>
            <a:r>
              <a:rPr lang="sv-SE" sz="1500" dirty="0" smtClean="0"/>
              <a:t>    </a:t>
            </a:r>
          </a:p>
          <a:p>
            <a:pPr marL="180975" lvl="1" indent="0">
              <a:buNone/>
            </a:pPr>
            <a:r>
              <a:rPr lang="sv-SE" sz="1500" dirty="0" smtClean="0"/>
              <a:t>  </a:t>
            </a:r>
            <a:r>
              <a:rPr lang="sv-SE" sz="1500" dirty="0"/>
              <a:t> </a:t>
            </a:r>
            <a:r>
              <a:rPr lang="sv-SE" sz="1500" dirty="0" smtClean="0"/>
              <a:t> Jan Maarten Dijkgraaf 	 		Mikael Bergman</a:t>
            </a:r>
          </a:p>
          <a:p>
            <a:pPr marL="180975" lvl="1" indent="0">
              <a:buNone/>
            </a:pPr>
            <a:r>
              <a:rPr lang="sv-SE" sz="1500" dirty="0" smtClean="0"/>
              <a:t>    </a:t>
            </a:r>
            <a:r>
              <a:rPr lang="sv-SE" sz="1500" dirty="0" smtClean="0">
                <a:hlinkClick r:id="rId4"/>
              </a:rPr>
              <a:t>jan.maarten.dijkgraaf@riksgalden.se</a:t>
            </a:r>
            <a:r>
              <a:rPr lang="sv-SE" sz="1500" dirty="0" smtClean="0"/>
              <a:t>		</a:t>
            </a:r>
            <a:r>
              <a:rPr lang="sv-SE" sz="1500" dirty="0" smtClean="0">
                <a:hlinkClick r:id="rId5"/>
              </a:rPr>
              <a:t>mikael.bergman@riksgalden.se</a:t>
            </a:r>
            <a:endParaRPr lang="sv-SE" sz="1500" dirty="0" smtClean="0"/>
          </a:p>
          <a:p>
            <a:pPr marL="180975" lvl="1" indent="0">
              <a:buNone/>
            </a:pPr>
            <a:r>
              <a:rPr lang="sv-SE" sz="1500" dirty="0" smtClean="0"/>
              <a:t>     08 6134584				08 6134623</a:t>
            </a:r>
            <a:r>
              <a:rPr lang="sv-SE" sz="1500" dirty="0"/>
              <a:t>	</a:t>
            </a:r>
            <a:endParaRPr lang="sv-SE" sz="1500" dirty="0" smtClean="0"/>
          </a:p>
          <a:p>
            <a:pPr marL="180975" lvl="1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93565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9665" y="522288"/>
            <a:ext cx="7842985" cy="90328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Specifika </a:t>
            </a:r>
            <a:r>
              <a:rPr lang="sv-SE" dirty="0"/>
              <a:t>mål i upphandlingen 2016</a:t>
            </a:r>
            <a:br>
              <a:rPr lang="sv-SE" dirty="0"/>
            </a:b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04825" y="1181100"/>
            <a:ext cx="7988300" cy="4886325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sv-SE" sz="1400" dirty="0" smtClean="0">
              <a:ea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sv-SE" dirty="0" smtClean="0">
                <a:ea typeface="Times New Roman"/>
                <a:cs typeface="Times New Roman"/>
              </a:rPr>
              <a:t>En </a:t>
            </a:r>
            <a:r>
              <a:rPr lang="sv-SE" dirty="0">
                <a:ea typeface="Times New Roman"/>
                <a:cs typeface="Times New Roman"/>
              </a:rPr>
              <a:t>effektiv hantering av valuta, inklusive valutaväxlingar och valutabetalningar ska uppnås. Det görs främst genom att införa ett valutakoncernkonto </a:t>
            </a:r>
          </a:p>
          <a:p>
            <a:pPr lvl="0">
              <a:spcAft>
                <a:spcPts val="1200"/>
              </a:spcAft>
            </a:pPr>
            <a:r>
              <a:rPr lang="sv-SE" dirty="0">
                <a:ea typeface="Times New Roman"/>
                <a:cs typeface="Times New Roman"/>
              </a:rPr>
              <a:t>Minska den administrativa bördan för avropande myndigheter genom att åstadkomma en ändamålsenlig paketering av betalnings­tjänsterna samt att om möjligt minska antalet bankrelationer för </a:t>
            </a:r>
            <a:r>
              <a:rPr lang="sv-SE" dirty="0" smtClean="0">
                <a:ea typeface="Times New Roman"/>
                <a:cs typeface="Times New Roman"/>
              </a:rPr>
              <a:t>medelstora </a:t>
            </a:r>
            <a:r>
              <a:rPr lang="sv-SE" dirty="0">
                <a:ea typeface="Times New Roman"/>
                <a:cs typeface="Times New Roman"/>
              </a:rPr>
              <a:t>myndigheter</a:t>
            </a:r>
          </a:p>
          <a:p>
            <a:r>
              <a:rPr lang="sv-SE" dirty="0">
                <a:ea typeface="Times New Roman"/>
                <a:cs typeface="Times New Roman"/>
              </a:rPr>
              <a:t>Förbättra informationskvalitén för Riksgäldens prognosverksamhet genom att i större utsträckning identifiera internstatliga </a:t>
            </a:r>
            <a:r>
              <a:rPr lang="sv-SE" dirty="0" smtClean="0">
                <a:ea typeface="Times New Roman"/>
                <a:cs typeface="Times New Roman"/>
              </a:rPr>
              <a:t>betalningar </a:t>
            </a:r>
            <a:r>
              <a:rPr lang="sv-SE" dirty="0">
                <a:ea typeface="Times New Roman"/>
                <a:cs typeface="Times New Roman"/>
              </a:rPr>
              <a:t>	</a:t>
            </a:r>
            <a:r>
              <a:rPr lang="sv-SE" dirty="0" smtClean="0">
                <a:ea typeface="Times New Roman"/>
                <a:cs typeface="Times New Roman"/>
              </a:rPr>
              <a:t>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19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sv-SE" sz="1500" dirty="0" smtClean="0"/>
              <a:t>Valutabanken och </a:t>
            </a:r>
            <a:r>
              <a:rPr lang="sv-SE" sz="1500" dirty="0"/>
              <a:t>VKK </a:t>
            </a:r>
            <a:r>
              <a:rPr lang="sv-SE" sz="1500" dirty="0" smtClean="0"/>
              <a:t>(valutakoncernkontot</a:t>
            </a:r>
            <a:r>
              <a:rPr lang="sv-SE" sz="1500" dirty="0">
                <a:sym typeface="Wingdings" panose="05000000000000000000" pitchFamily="2" charset="2"/>
              </a:rPr>
              <a:t>)</a:t>
            </a:r>
            <a:endParaRPr lang="sv-SE" sz="1500" dirty="0" smtClean="0"/>
          </a:p>
          <a:p>
            <a:pPr marL="180975" lvl="1" indent="0">
              <a:buNone/>
            </a:pPr>
            <a:endParaRPr lang="sv-SE" sz="1400" dirty="0" smtClean="0"/>
          </a:p>
          <a:p>
            <a:pPr lvl="1"/>
            <a:r>
              <a:rPr lang="sv-SE" sz="1500" dirty="0" smtClean="0"/>
              <a:t>Färre banker per myndighet</a:t>
            </a:r>
          </a:p>
          <a:p>
            <a:pPr marL="180975" lvl="1" indent="0">
              <a:buNone/>
            </a:pPr>
            <a:endParaRPr lang="sv-SE" sz="1400" dirty="0" smtClean="0"/>
          </a:p>
          <a:p>
            <a:pPr lvl="1"/>
            <a:r>
              <a:rPr lang="sv-SE" sz="1500" dirty="0" smtClean="0"/>
              <a:t>Vägledande principer</a:t>
            </a:r>
          </a:p>
          <a:p>
            <a:pPr marL="180975" lvl="1" indent="0">
              <a:buNone/>
            </a:pPr>
            <a:endParaRPr lang="sv-SE" sz="1500" dirty="0"/>
          </a:p>
          <a:p>
            <a:pPr lvl="2"/>
            <a:r>
              <a:rPr lang="sv-SE" sz="1400" dirty="0" smtClean="0"/>
              <a:t>Kontinuitet</a:t>
            </a:r>
          </a:p>
          <a:p>
            <a:pPr lvl="2"/>
            <a:r>
              <a:rPr lang="sv-SE" sz="1400" dirty="0" smtClean="0"/>
              <a:t>Fokus</a:t>
            </a:r>
            <a:r>
              <a:rPr lang="sv-SE" sz="1400" dirty="0"/>
              <a:t>	</a:t>
            </a:r>
            <a:endParaRPr lang="sv-SE" sz="1400" dirty="0" smtClean="0"/>
          </a:p>
          <a:p>
            <a:pPr lvl="2"/>
            <a:r>
              <a:rPr lang="sv-SE" sz="1400" dirty="0" smtClean="0"/>
              <a:t>Enkelhet</a:t>
            </a:r>
            <a:r>
              <a:rPr lang="sv-SE" sz="1400" dirty="0"/>
              <a:t>	</a:t>
            </a:r>
          </a:p>
          <a:p>
            <a:pPr lvl="1"/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356643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Ramavtal och avrop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 smtClean="0"/>
              <a:t>Ramavtalet innehåller i huvudsak två komponenter:</a:t>
            </a:r>
          </a:p>
          <a:p>
            <a:pPr lvl="1"/>
            <a:r>
              <a:rPr lang="sv-SE" dirty="0" smtClean="0"/>
              <a:t>Tjänster som hanterar svenska kronor</a:t>
            </a:r>
          </a:p>
          <a:p>
            <a:pPr lvl="1"/>
            <a:r>
              <a:rPr lang="sv-SE" dirty="0" smtClean="0"/>
              <a:t>Tjänster som hanterar valuta</a:t>
            </a:r>
          </a:p>
          <a:p>
            <a:r>
              <a:rPr lang="sv-SE" dirty="0" smtClean="0"/>
              <a:t>Varje komponent består av två olika delar:</a:t>
            </a:r>
          </a:p>
          <a:p>
            <a:pPr lvl="1"/>
            <a:r>
              <a:rPr lang="sv-SE" dirty="0" smtClean="0"/>
              <a:t>Infrastruktur</a:t>
            </a:r>
          </a:p>
          <a:p>
            <a:pPr lvl="1"/>
            <a:r>
              <a:rPr lang="sv-SE" dirty="0" smtClean="0"/>
              <a:t>Tjänster (betalningar)</a:t>
            </a:r>
          </a:p>
          <a:p>
            <a:pPr lvl="1"/>
            <a:endParaRPr lang="sv-SE" dirty="0"/>
          </a:p>
          <a:p>
            <a:pPr marL="180975" lvl="1" indent="0">
              <a:buNone/>
            </a:pPr>
            <a:endParaRPr lang="sv-SE" dirty="0" smtClean="0"/>
          </a:p>
          <a:p>
            <a:pPr marL="180975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13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Avropsordning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prstClr val="black"/>
                </a:solidFill>
              </a:rPr>
              <a:t>Tjänstepaketet </a:t>
            </a:r>
            <a:r>
              <a:rPr lang="sv-SE" dirty="0">
                <a:solidFill>
                  <a:prstClr val="black"/>
                </a:solidFill>
              </a:rPr>
              <a:t>används av myndigheter som har färre än 100 000  </a:t>
            </a:r>
            <a:r>
              <a:rPr lang="sv-SE" dirty="0" smtClean="0">
                <a:solidFill>
                  <a:prstClr val="black"/>
                </a:solidFill>
              </a:rPr>
              <a:t>betalningar </a:t>
            </a:r>
            <a:r>
              <a:rPr lang="sv-SE" dirty="0">
                <a:solidFill>
                  <a:prstClr val="black"/>
                </a:solidFill>
              </a:rPr>
              <a:t>per </a:t>
            </a:r>
            <a:r>
              <a:rPr lang="sv-SE" dirty="0" smtClean="0">
                <a:solidFill>
                  <a:prstClr val="black"/>
                </a:solidFill>
              </a:rPr>
              <a:t>år</a:t>
            </a:r>
          </a:p>
          <a:p>
            <a:r>
              <a:rPr lang="sv-SE" dirty="0" smtClean="0">
                <a:solidFill>
                  <a:prstClr val="black"/>
                </a:solidFill>
              </a:rPr>
              <a:t>Tjänstepaketet </a:t>
            </a:r>
            <a:r>
              <a:rPr lang="sv-SE" dirty="0">
                <a:solidFill>
                  <a:prstClr val="black"/>
                </a:solidFill>
              </a:rPr>
              <a:t>innebär en leverantör (Danske bank) för samtliga </a:t>
            </a:r>
            <a:r>
              <a:rPr lang="sv-SE" dirty="0" smtClean="0">
                <a:solidFill>
                  <a:prstClr val="black"/>
                </a:solidFill>
              </a:rPr>
              <a:t>betalningstjänster</a:t>
            </a:r>
          </a:p>
          <a:p>
            <a:r>
              <a:rPr lang="sv-SE" dirty="0" smtClean="0">
                <a:solidFill>
                  <a:prstClr val="black"/>
                </a:solidFill>
              </a:rPr>
              <a:t>Riksgälden </a:t>
            </a:r>
            <a:r>
              <a:rPr lang="sv-SE" dirty="0">
                <a:solidFill>
                  <a:prstClr val="black"/>
                </a:solidFill>
              </a:rPr>
              <a:t>tillhandahåller mallar för avrop och avropsavtal</a:t>
            </a:r>
          </a:p>
          <a:p>
            <a:r>
              <a:rPr lang="sv-SE" dirty="0" smtClean="0">
                <a:solidFill>
                  <a:prstClr val="black"/>
                </a:solidFill>
              </a:rPr>
              <a:t>Myndigheten </a:t>
            </a:r>
            <a:r>
              <a:rPr lang="sv-SE" dirty="0">
                <a:solidFill>
                  <a:prstClr val="black"/>
                </a:solidFill>
              </a:rPr>
              <a:t>ska ta kontakt med Danske </a:t>
            </a:r>
            <a:r>
              <a:rPr lang="sv-SE" dirty="0" smtClean="0">
                <a:solidFill>
                  <a:prstClr val="black"/>
                </a:solidFill>
              </a:rPr>
              <a:t>bank. Avropet ska ange vilka tjänster i Tjänstepaketet som den avropande myndigheten ska utnyttja</a:t>
            </a:r>
          </a:p>
          <a:p>
            <a:pPr marL="180975" lvl="1" indent="0">
              <a:buNone/>
            </a:pPr>
            <a:endParaRPr lang="sv-SE" sz="1500" dirty="0" smtClean="0"/>
          </a:p>
        </p:txBody>
      </p:sp>
    </p:spTree>
    <p:extLst>
      <p:ext uri="{BB962C8B-B14F-4D97-AF65-F5344CB8AC3E}">
        <p14:creationId xmlns:p14="http://schemas.microsoft.com/office/powerpoint/2010/main" val="1131376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2139472"/>
              </p:ext>
            </p:extLst>
          </p:nvPr>
        </p:nvGraphicFramePr>
        <p:xfrm>
          <a:off x="457197" y="369458"/>
          <a:ext cx="7886700" cy="4729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866776" y="2620830"/>
            <a:ext cx="1685924" cy="46527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SEK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 rot="18794742">
            <a:off x="4291010" y="2765114"/>
            <a:ext cx="638175" cy="676275"/>
          </a:xfrm>
          <a:prstGeom prst="star4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19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Avrop</a:t>
            </a:r>
            <a:endParaRPr lang="sv-S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4480983"/>
              </p:ext>
            </p:extLst>
          </p:nvPr>
        </p:nvGraphicFramePr>
        <p:xfrm>
          <a:off x="352421" y="274208"/>
          <a:ext cx="8210553" cy="509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Arrow 5"/>
          <p:cNvSpPr/>
          <p:nvPr/>
        </p:nvSpPr>
        <p:spPr>
          <a:xfrm>
            <a:off x="800101" y="2620830"/>
            <a:ext cx="1685924" cy="46527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prstClr val="black"/>
                </a:solidFill>
              </a:rPr>
              <a:t>SEK</a:t>
            </a:r>
            <a:endParaRPr lang="sv-SE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58665"/>
      </p:ext>
    </p:extLst>
  </p:cSld>
  <p:clrMapOvr>
    <a:masterClrMapping/>
  </p:clrMapOvr>
</p:sld>
</file>

<file path=ppt/theme/theme1.xml><?xml version="1.0" encoding="utf-8"?>
<a:theme xmlns:a="http://schemas.openxmlformats.org/drawingml/2006/main" name="Riksgalden_A4">
  <a:themeElements>
    <a:clrScheme name="Riksgälden">
      <a:dk1>
        <a:sysClr val="windowText" lastClr="000000"/>
      </a:dk1>
      <a:lt1>
        <a:sysClr val="window" lastClr="FFFFFF"/>
      </a:lt1>
      <a:dk2>
        <a:srgbClr val="D5AA41"/>
      </a:dk2>
      <a:lt2>
        <a:srgbClr val="7F7F7F"/>
      </a:lt2>
      <a:accent1>
        <a:srgbClr val="0062A6"/>
      </a:accent1>
      <a:accent2>
        <a:srgbClr val="A0A0A0"/>
      </a:accent2>
      <a:accent3>
        <a:srgbClr val="5A8C46"/>
      </a:accent3>
      <a:accent4>
        <a:srgbClr val="FABA00"/>
      </a:accent4>
      <a:accent5>
        <a:srgbClr val="A0007D"/>
      </a:accent5>
      <a:accent6>
        <a:srgbClr val="BE462D"/>
      </a:accent6>
      <a:hlink>
        <a:srgbClr val="000000"/>
      </a:hlink>
      <a:folHlink>
        <a:srgbClr val="000000"/>
      </a:folHlink>
    </a:clrScheme>
    <a:fontScheme name="Riksgäl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Riksgälden - Linje i sidfot">
  <a:themeElements>
    <a:clrScheme name="Riksgälden">
      <a:dk1>
        <a:sysClr val="windowText" lastClr="000000"/>
      </a:dk1>
      <a:lt1>
        <a:sysClr val="window" lastClr="FFFFFF"/>
      </a:lt1>
      <a:dk2>
        <a:srgbClr val="D5AA41"/>
      </a:dk2>
      <a:lt2>
        <a:srgbClr val="7F7F7F"/>
      </a:lt2>
      <a:accent1>
        <a:srgbClr val="A0A0A0"/>
      </a:accent1>
      <a:accent2>
        <a:srgbClr val="0062A6"/>
      </a:accent2>
      <a:accent3>
        <a:srgbClr val="5A8C46"/>
      </a:accent3>
      <a:accent4>
        <a:srgbClr val="FABA00"/>
      </a:accent4>
      <a:accent5>
        <a:srgbClr val="A0007D"/>
      </a:accent5>
      <a:accent6>
        <a:srgbClr val="BE462D"/>
      </a:accent6>
      <a:hlink>
        <a:srgbClr val="000000"/>
      </a:hlink>
      <a:folHlink>
        <a:srgbClr val="000000"/>
      </a:folHlink>
    </a:clrScheme>
    <a:fontScheme name="Riksgäl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Riksgalden_A4</Template>
  <TotalTime>3309</TotalTime>
  <Words>1437</Words>
  <Application>Microsoft Office PowerPoint</Application>
  <PresentationFormat>On-screen Show (4:3)</PresentationFormat>
  <Paragraphs>348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Riksgalden_A4</vt:lpstr>
      <vt:lpstr>Riksgälden - Linje i sidfot</vt:lpstr>
      <vt:lpstr>Utbildningsmaterial  Tjänstepaket</vt:lpstr>
      <vt:lpstr>Innehåll</vt:lpstr>
      <vt:lpstr> Generella mål</vt:lpstr>
      <vt:lpstr>        Specifika mål i upphandlingen 2016 </vt:lpstr>
      <vt:lpstr>Strategi</vt:lpstr>
      <vt:lpstr>Ramavtal och avrop</vt:lpstr>
      <vt:lpstr>Avropsordning</vt:lpstr>
      <vt:lpstr>Avrop</vt:lpstr>
      <vt:lpstr>Avrop</vt:lpstr>
      <vt:lpstr>Tjänstepaketet hos Danske bank</vt:lpstr>
      <vt:lpstr>Myndigheter som inte avropar tjänstepaket</vt:lpstr>
      <vt:lpstr>Tidplan</vt:lpstr>
      <vt:lpstr>Ramavtalens och avropsavtalens giltighetstid</vt:lpstr>
      <vt:lpstr>Nyheter avseende svenska kronor</vt:lpstr>
      <vt:lpstr>Plusgirot</vt:lpstr>
      <vt:lpstr>Kontanthantering</vt:lpstr>
      <vt:lpstr>Nyheter avseende valuta</vt:lpstr>
      <vt:lpstr>Nyheter i Valutabanken</vt:lpstr>
      <vt:lpstr>Valuteringsregler betalningar</vt:lpstr>
      <vt:lpstr>Infrastruktur</vt:lpstr>
      <vt:lpstr>Betalningar och konto</vt:lpstr>
      <vt:lpstr>Utvärdering av tjänstepaket</vt:lpstr>
      <vt:lpstr>Priser betalningstjänster Tjänstepaket</vt:lpstr>
      <vt:lpstr>Tjänstepaketet och valuta</vt:lpstr>
      <vt:lpstr>Danske bank Valutabank</vt:lpstr>
      <vt:lpstr>Valutabankens avropsordning</vt:lpstr>
      <vt:lpstr>Valutabankens infrastruktur</vt:lpstr>
      <vt:lpstr>Valutabankens valutaväxling</vt:lpstr>
      <vt:lpstr>Marginal på växlingar</vt:lpstr>
      <vt:lpstr>Valutakoncernkontomodell  (ej Tjänstepaket)</vt:lpstr>
      <vt:lpstr>Information och Mallar</vt:lpstr>
      <vt:lpstr>Tidsplan, Var ute i god tid</vt:lpstr>
    </vt:vector>
  </TitlesOfParts>
  <Company>Riksgalden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Verksamhetsplan 2014</dc:title>
  <dc:creator>Palm, Johan</dc:creator>
  <cp:lastModifiedBy>Malin Holmlund Friberg</cp:lastModifiedBy>
  <cp:revision>180</cp:revision>
  <cp:lastPrinted>2016-07-12T12:05:33Z</cp:lastPrinted>
  <dcterms:created xsi:type="dcterms:W3CDTF">2014-01-02T12:51:44Z</dcterms:created>
  <dcterms:modified xsi:type="dcterms:W3CDTF">2016-10-13T07:44:22Z</dcterms:modified>
</cp:coreProperties>
</file>